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More Sugar" charset="1" panose="00000000000000000000"/>
      <p:regular r:id="rId13"/>
    </p:embeddedFont>
    <p:embeddedFont>
      <p:font typeface="Tabshoor Demo" charset="1" panose="00000500000000000000"/>
      <p:regular r:id="rId14"/>
    </p:embeddedFont>
    <p:embeddedFont>
      <p:font typeface="DM Sans Bold" charset="1" panose="00000000000000000000"/>
      <p:regular r:id="rId15"/>
    </p:embeddedFont>
    <p:embeddedFont>
      <p:font typeface="Alfa Slab One" charset="1" panose="000005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png>
</file>

<file path=ppt/media/image13.png>
</file>

<file path=ppt/media/image14.svg>
</file>

<file path=ppt/media/image15.png>
</file>

<file path=ppt/media/image16.png>
</file>

<file path=ppt/media/image2.png>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pn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11" Target="../media/image11.png" Type="http://schemas.openxmlformats.org/officeDocument/2006/relationships/image"/><Relationship Id="rId12" Target="../media/image15.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11" Target="../media/image11.png" Type="http://schemas.openxmlformats.org/officeDocument/2006/relationships/image"/><Relationship Id="rId12" Target="../media/image16.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11" Target="../media/image11.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sp>
        <p:nvSpPr>
          <p:cNvPr name="Freeform 3" id="3"/>
          <p:cNvSpPr/>
          <p:nvPr/>
        </p:nvSpPr>
        <p:spPr>
          <a:xfrm flipH="false" flipV="false" rot="0">
            <a:off x="15654135" y="-1903254"/>
            <a:ext cx="4379029" cy="4379029"/>
          </a:xfrm>
          <a:custGeom>
            <a:avLst/>
            <a:gdLst/>
            <a:ahLst/>
            <a:cxnLst/>
            <a:rect r="r" b="b" t="t" l="l"/>
            <a:pathLst>
              <a:path h="4379029" w="4379029">
                <a:moveTo>
                  <a:pt x="0" y="0"/>
                </a:moveTo>
                <a:lnTo>
                  <a:pt x="4379029" y="0"/>
                </a:lnTo>
                <a:lnTo>
                  <a:pt x="4379029" y="4379029"/>
                </a:lnTo>
                <a:lnTo>
                  <a:pt x="0" y="4379029"/>
                </a:lnTo>
                <a:lnTo>
                  <a:pt x="0" y="0"/>
                </a:lnTo>
                <a:close/>
              </a:path>
            </a:pathLst>
          </a:custGeom>
          <a:blipFill>
            <a:blip r:embed="rId3"/>
            <a:stretch>
              <a:fillRect l="0" t="0" r="0" b="0"/>
            </a:stretch>
          </a:blipFill>
        </p:spPr>
      </p:sp>
      <p:sp>
        <p:nvSpPr>
          <p:cNvPr name="Freeform 4" id="4"/>
          <p:cNvSpPr/>
          <p:nvPr/>
        </p:nvSpPr>
        <p:spPr>
          <a:xfrm flipH="false" flipV="false" rot="0">
            <a:off x="-2226436" y="7736019"/>
            <a:ext cx="4452872" cy="3278427"/>
          </a:xfrm>
          <a:custGeom>
            <a:avLst/>
            <a:gdLst/>
            <a:ahLst/>
            <a:cxnLst/>
            <a:rect r="r" b="b" t="t" l="l"/>
            <a:pathLst>
              <a:path h="3278427" w="4452872">
                <a:moveTo>
                  <a:pt x="0" y="0"/>
                </a:moveTo>
                <a:lnTo>
                  <a:pt x="4452872" y="0"/>
                </a:lnTo>
                <a:lnTo>
                  <a:pt x="4452872" y="3278428"/>
                </a:lnTo>
                <a:lnTo>
                  <a:pt x="0" y="3278428"/>
                </a:lnTo>
                <a:lnTo>
                  <a:pt x="0" y="0"/>
                </a:lnTo>
                <a:close/>
              </a:path>
            </a:pathLst>
          </a:custGeom>
          <a:blipFill>
            <a:blip r:embed="rId4"/>
            <a:stretch>
              <a:fillRect l="0" t="0" r="0" b="0"/>
            </a:stretch>
          </a:blipFill>
        </p:spPr>
      </p:sp>
      <p:sp>
        <p:nvSpPr>
          <p:cNvPr name="Freeform 5" id="5"/>
          <p:cNvSpPr/>
          <p:nvPr/>
        </p:nvSpPr>
        <p:spPr>
          <a:xfrm flipH="true" flipV="false" rot="0">
            <a:off x="13486593" y="6194534"/>
            <a:ext cx="6546571" cy="4819913"/>
          </a:xfrm>
          <a:custGeom>
            <a:avLst/>
            <a:gdLst/>
            <a:ahLst/>
            <a:cxnLst/>
            <a:rect r="r" b="b" t="t" l="l"/>
            <a:pathLst>
              <a:path h="4819913" w="6546571">
                <a:moveTo>
                  <a:pt x="6546571" y="0"/>
                </a:moveTo>
                <a:lnTo>
                  <a:pt x="0" y="0"/>
                </a:lnTo>
                <a:lnTo>
                  <a:pt x="0" y="4819913"/>
                </a:lnTo>
                <a:lnTo>
                  <a:pt x="6546571" y="4819913"/>
                </a:lnTo>
                <a:lnTo>
                  <a:pt x="6546571" y="0"/>
                </a:lnTo>
                <a:close/>
              </a:path>
            </a:pathLst>
          </a:custGeom>
          <a:blipFill>
            <a:blip r:embed="rId4"/>
            <a:stretch>
              <a:fillRect l="0" t="0" r="0" b="0"/>
            </a:stretch>
          </a:blipFill>
        </p:spPr>
      </p:sp>
      <p:sp>
        <p:nvSpPr>
          <p:cNvPr name="Freeform 6" id="6"/>
          <p:cNvSpPr/>
          <p:nvPr/>
        </p:nvSpPr>
        <p:spPr>
          <a:xfrm flipH="false" flipV="false" rot="0">
            <a:off x="15411448" y="2749467"/>
            <a:ext cx="1534609" cy="1601680"/>
          </a:xfrm>
          <a:custGeom>
            <a:avLst/>
            <a:gdLst/>
            <a:ahLst/>
            <a:cxnLst/>
            <a:rect r="r" b="b" t="t" l="l"/>
            <a:pathLst>
              <a:path h="1601680" w="1534609">
                <a:moveTo>
                  <a:pt x="0" y="0"/>
                </a:moveTo>
                <a:lnTo>
                  <a:pt x="1534609" y="0"/>
                </a:lnTo>
                <a:lnTo>
                  <a:pt x="1534609" y="1601679"/>
                </a:lnTo>
                <a:lnTo>
                  <a:pt x="0" y="1601679"/>
                </a:lnTo>
                <a:lnTo>
                  <a:pt x="0" y="0"/>
                </a:lnTo>
                <a:close/>
              </a:path>
            </a:pathLst>
          </a:custGeom>
          <a:blipFill>
            <a:blip r:embed="rId5"/>
            <a:stretch>
              <a:fillRect l="0" t="0" r="0" b="0"/>
            </a:stretch>
          </a:blipFill>
        </p:spPr>
      </p:sp>
      <p:sp>
        <p:nvSpPr>
          <p:cNvPr name="TextBox 7" id="7"/>
          <p:cNvSpPr txBox="true"/>
          <p:nvPr/>
        </p:nvSpPr>
        <p:spPr>
          <a:xfrm rot="0">
            <a:off x="3818328" y="3711847"/>
            <a:ext cx="10651345" cy="2990230"/>
          </a:xfrm>
          <a:prstGeom prst="rect">
            <a:avLst/>
          </a:prstGeom>
        </p:spPr>
        <p:txBody>
          <a:bodyPr anchor="t" rtlCol="false" tIns="0" lIns="0" bIns="0" rIns="0">
            <a:spAutoFit/>
          </a:bodyPr>
          <a:lstStyle/>
          <a:p>
            <a:pPr algn="ctr">
              <a:lnSpc>
                <a:spcPts val="11180"/>
              </a:lnSpc>
            </a:pPr>
            <a:r>
              <a:rPr lang="en-US" sz="13000">
                <a:solidFill>
                  <a:srgbClr val="FFBD59"/>
                </a:solidFill>
                <a:latin typeface="More Sugar"/>
                <a:ea typeface="More Sugar"/>
                <a:cs typeface="More Sugar"/>
                <a:sym typeface="More Sugar"/>
              </a:rPr>
              <a:t>METEOR SIMULATION</a:t>
            </a:r>
          </a:p>
        </p:txBody>
      </p:sp>
      <p:sp>
        <p:nvSpPr>
          <p:cNvPr name="Freeform 8" id="8"/>
          <p:cNvSpPr/>
          <p:nvPr/>
        </p:nvSpPr>
        <p:spPr>
          <a:xfrm flipH="false" flipV="false" rot="0">
            <a:off x="13454843" y="5430661"/>
            <a:ext cx="4833157" cy="4114800"/>
          </a:xfrm>
          <a:custGeom>
            <a:avLst/>
            <a:gdLst/>
            <a:ahLst/>
            <a:cxnLst/>
            <a:rect r="r" b="b" t="t" l="l"/>
            <a:pathLst>
              <a:path h="4114800" w="4833157">
                <a:moveTo>
                  <a:pt x="0" y="0"/>
                </a:moveTo>
                <a:lnTo>
                  <a:pt x="4833157" y="0"/>
                </a:lnTo>
                <a:lnTo>
                  <a:pt x="483315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true" flipV="false" rot="0">
            <a:off x="-377156" y="-296222"/>
            <a:ext cx="3613983" cy="3240004"/>
          </a:xfrm>
          <a:custGeom>
            <a:avLst/>
            <a:gdLst/>
            <a:ahLst/>
            <a:cxnLst/>
            <a:rect r="r" b="b" t="t" l="l"/>
            <a:pathLst>
              <a:path h="3240004" w="3613983">
                <a:moveTo>
                  <a:pt x="3613983" y="0"/>
                </a:moveTo>
                <a:lnTo>
                  <a:pt x="0" y="0"/>
                </a:lnTo>
                <a:lnTo>
                  <a:pt x="0" y="3240004"/>
                </a:lnTo>
                <a:lnTo>
                  <a:pt x="3613983" y="3240004"/>
                </a:lnTo>
                <a:lnTo>
                  <a:pt x="3613983"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true" flipV="false" rot="0">
            <a:off x="608023" y="3796428"/>
            <a:ext cx="2628805" cy="2136501"/>
          </a:xfrm>
          <a:custGeom>
            <a:avLst/>
            <a:gdLst/>
            <a:ahLst/>
            <a:cxnLst/>
            <a:rect r="r" b="b" t="t" l="l"/>
            <a:pathLst>
              <a:path h="2136501" w="2628805">
                <a:moveTo>
                  <a:pt x="2628804" y="0"/>
                </a:moveTo>
                <a:lnTo>
                  <a:pt x="0" y="0"/>
                </a:lnTo>
                <a:lnTo>
                  <a:pt x="0" y="2136501"/>
                </a:lnTo>
                <a:lnTo>
                  <a:pt x="2628804" y="2136501"/>
                </a:lnTo>
                <a:lnTo>
                  <a:pt x="2628804"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true" flipV="false" rot="0">
            <a:off x="359168" y="7559580"/>
            <a:ext cx="2877659" cy="2727420"/>
          </a:xfrm>
          <a:custGeom>
            <a:avLst/>
            <a:gdLst/>
            <a:ahLst/>
            <a:cxnLst/>
            <a:rect r="r" b="b" t="t" l="l"/>
            <a:pathLst>
              <a:path h="2727420" w="2877659">
                <a:moveTo>
                  <a:pt x="2877659" y="0"/>
                </a:moveTo>
                <a:lnTo>
                  <a:pt x="0" y="0"/>
                </a:lnTo>
                <a:lnTo>
                  <a:pt x="0" y="2727420"/>
                </a:lnTo>
                <a:lnTo>
                  <a:pt x="2877659" y="2727420"/>
                </a:lnTo>
                <a:lnTo>
                  <a:pt x="2877659" y="0"/>
                </a:lnTo>
                <a:close/>
              </a:path>
            </a:pathLst>
          </a:custGeom>
          <a:blipFill>
            <a:blip r:embed="rId12"/>
            <a:stretch>
              <a:fillRect l="0" t="0" r="0" b="0"/>
            </a:stretch>
          </a:blipFill>
        </p:spPr>
      </p:sp>
      <p:sp>
        <p:nvSpPr>
          <p:cNvPr name="Freeform 12" id="12"/>
          <p:cNvSpPr/>
          <p:nvPr/>
        </p:nvSpPr>
        <p:spPr>
          <a:xfrm flipH="false" flipV="false" rot="0">
            <a:off x="6709834" y="286260"/>
            <a:ext cx="4868331" cy="2738436"/>
          </a:xfrm>
          <a:custGeom>
            <a:avLst/>
            <a:gdLst/>
            <a:ahLst/>
            <a:cxnLst/>
            <a:rect r="r" b="b" t="t" l="l"/>
            <a:pathLst>
              <a:path h="2738436" w="4868331">
                <a:moveTo>
                  <a:pt x="0" y="0"/>
                </a:moveTo>
                <a:lnTo>
                  <a:pt x="4868332" y="0"/>
                </a:lnTo>
                <a:lnTo>
                  <a:pt x="4868332" y="2738437"/>
                </a:lnTo>
                <a:lnTo>
                  <a:pt x="0" y="2738437"/>
                </a:lnTo>
                <a:lnTo>
                  <a:pt x="0" y="0"/>
                </a:lnTo>
                <a:close/>
              </a:path>
            </a:pathLst>
          </a:custGeom>
          <a:blipFill>
            <a:blip r:embed="rId13"/>
            <a:stretch>
              <a:fillRect l="0" t="0" r="0" b="0"/>
            </a:stretch>
          </a:blipFill>
        </p:spPr>
      </p:sp>
      <p:sp>
        <p:nvSpPr>
          <p:cNvPr name="Freeform 13" id="13"/>
          <p:cNvSpPr/>
          <p:nvPr/>
        </p:nvSpPr>
        <p:spPr>
          <a:xfrm flipH="false" flipV="false" rot="8378690">
            <a:off x="10967355" y="7026504"/>
            <a:ext cx="600805" cy="1668904"/>
          </a:xfrm>
          <a:custGeom>
            <a:avLst/>
            <a:gdLst/>
            <a:ahLst/>
            <a:cxnLst/>
            <a:rect r="r" b="b" t="t" l="l"/>
            <a:pathLst>
              <a:path h="1668904" w="600805">
                <a:moveTo>
                  <a:pt x="0" y="0"/>
                </a:moveTo>
                <a:lnTo>
                  <a:pt x="600805" y="0"/>
                </a:lnTo>
                <a:lnTo>
                  <a:pt x="600805" y="1668903"/>
                </a:lnTo>
                <a:lnTo>
                  <a:pt x="0" y="1668903"/>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4" id="14"/>
          <p:cNvSpPr txBox="true"/>
          <p:nvPr/>
        </p:nvSpPr>
        <p:spPr>
          <a:xfrm rot="0">
            <a:off x="5742299" y="7107369"/>
            <a:ext cx="6514937" cy="900430"/>
          </a:xfrm>
          <a:prstGeom prst="rect">
            <a:avLst/>
          </a:prstGeom>
        </p:spPr>
        <p:txBody>
          <a:bodyPr anchor="t" rtlCol="false" tIns="0" lIns="0" bIns="0" rIns="0">
            <a:spAutoFit/>
          </a:bodyPr>
          <a:lstStyle/>
          <a:p>
            <a:pPr algn="ctr">
              <a:lnSpc>
                <a:spcPts val="3199"/>
              </a:lnSpc>
            </a:pPr>
            <a:r>
              <a:rPr lang="en-US" sz="3199">
                <a:solidFill>
                  <a:srgbClr val="FFFFFF"/>
                </a:solidFill>
                <a:latin typeface="Tabshoor Demo"/>
                <a:ea typeface="Tabshoor Demo"/>
                <a:cs typeface="Tabshoor Demo"/>
                <a:sym typeface="Tabshoor Demo"/>
              </a:rPr>
              <a:t>Presented by</a:t>
            </a:r>
          </a:p>
          <a:p>
            <a:pPr algn="ctr">
              <a:lnSpc>
                <a:spcPts val="3199"/>
              </a:lnSpc>
            </a:pPr>
          </a:p>
        </p:txBody>
      </p:sp>
      <p:sp>
        <p:nvSpPr>
          <p:cNvPr name="TextBox 15" id="15"/>
          <p:cNvSpPr txBox="true"/>
          <p:nvPr/>
        </p:nvSpPr>
        <p:spPr>
          <a:xfrm rot="0">
            <a:off x="9684970" y="8742315"/>
            <a:ext cx="3165574" cy="409575"/>
          </a:xfrm>
          <a:prstGeom prst="rect">
            <a:avLst/>
          </a:prstGeom>
        </p:spPr>
        <p:txBody>
          <a:bodyPr anchor="t" rtlCol="false" tIns="0" lIns="0" bIns="0" rIns="0">
            <a:spAutoFit/>
          </a:bodyPr>
          <a:lstStyle/>
          <a:p>
            <a:pPr algn="ctr">
              <a:lnSpc>
                <a:spcPts val="3000"/>
              </a:lnSpc>
              <a:spcBef>
                <a:spcPct val="0"/>
              </a:spcBef>
            </a:pPr>
            <a:r>
              <a:rPr lang="en-US" b="true" sz="3000">
                <a:solidFill>
                  <a:srgbClr val="FFFFFF"/>
                </a:solidFill>
                <a:latin typeface="DM Sans Bold"/>
                <a:ea typeface="DM Sans Bold"/>
                <a:cs typeface="DM Sans Bold"/>
                <a:sym typeface="DM Sans Bold"/>
              </a:rPr>
              <a:t> </a:t>
            </a:r>
            <a:r>
              <a:rPr lang="en-US" b="true" sz="3000">
                <a:solidFill>
                  <a:srgbClr val="FFFFFF"/>
                </a:solidFill>
                <a:latin typeface="DM Sans Bold"/>
                <a:ea typeface="DM Sans Bold"/>
                <a:cs typeface="DM Sans Bold"/>
                <a:sym typeface="DM Sans Bold"/>
              </a:rPr>
              <a:t>Mahm</a:t>
            </a:r>
            <a:r>
              <a:rPr lang="en-US" b="true" sz="3000">
                <a:solidFill>
                  <a:srgbClr val="FFFFFF"/>
                </a:solidFill>
                <a:latin typeface="DM Sans Bold"/>
                <a:ea typeface="DM Sans Bold"/>
                <a:cs typeface="DM Sans Bold"/>
                <a:sym typeface="DM Sans Bold"/>
              </a:rPr>
              <a:t>oud Marie.</a:t>
            </a:r>
          </a:p>
        </p:txBody>
      </p:sp>
      <p:sp>
        <p:nvSpPr>
          <p:cNvPr name="TextBox 16" id="16"/>
          <p:cNvSpPr txBox="true"/>
          <p:nvPr/>
        </p:nvSpPr>
        <p:spPr>
          <a:xfrm rot="0">
            <a:off x="5053439" y="8742315"/>
            <a:ext cx="2812256" cy="409575"/>
          </a:xfrm>
          <a:prstGeom prst="rect">
            <a:avLst/>
          </a:prstGeom>
        </p:spPr>
        <p:txBody>
          <a:bodyPr anchor="t" rtlCol="false" tIns="0" lIns="0" bIns="0" rIns="0">
            <a:spAutoFit/>
          </a:bodyPr>
          <a:lstStyle/>
          <a:p>
            <a:pPr algn="ctr">
              <a:lnSpc>
                <a:spcPts val="3000"/>
              </a:lnSpc>
              <a:spcBef>
                <a:spcPct val="0"/>
              </a:spcBef>
            </a:pPr>
            <a:r>
              <a:rPr lang="en-US" b="true" sz="3000">
                <a:solidFill>
                  <a:srgbClr val="FFFFFF"/>
                </a:solidFill>
                <a:latin typeface="DM Sans Bold"/>
                <a:ea typeface="DM Sans Bold"/>
                <a:cs typeface="DM Sans Bold"/>
                <a:sym typeface="DM Sans Bold"/>
              </a:rPr>
              <a:t>Ahmed</a:t>
            </a:r>
            <a:r>
              <a:rPr lang="en-US" b="true" sz="3000">
                <a:solidFill>
                  <a:srgbClr val="FFFFFF"/>
                </a:solidFill>
                <a:latin typeface="DM Sans Bold"/>
                <a:ea typeface="DM Sans Bold"/>
                <a:cs typeface="DM Sans Bold"/>
                <a:sym typeface="DM Sans Bold"/>
              </a:rPr>
              <a:t> Osama.</a:t>
            </a:r>
          </a:p>
        </p:txBody>
      </p:sp>
      <p:sp>
        <p:nvSpPr>
          <p:cNvPr name="Freeform 17" id="17"/>
          <p:cNvSpPr/>
          <p:nvPr/>
        </p:nvSpPr>
        <p:spPr>
          <a:xfrm flipH="true" flipV="false" rot="-8429322">
            <a:off x="6409432" y="7031000"/>
            <a:ext cx="600805" cy="1668904"/>
          </a:xfrm>
          <a:custGeom>
            <a:avLst/>
            <a:gdLst/>
            <a:ahLst/>
            <a:cxnLst/>
            <a:rect r="r" b="b" t="t" l="l"/>
            <a:pathLst>
              <a:path h="1668904" w="600805">
                <a:moveTo>
                  <a:pt x="600805" y="0"/>
                </a:moveTo>
                <a:lnTo>
                  <a:pt x="0" y="0"/>
                </a:lnTo>
                <a:lnTo>
                  <a:pt x="0" y="1668903"/>
                </a:lnTo>
                <a:lnTo>
                  <a:pt x="600805" y="1668903"/>
                </a:lnTo>
                <a:lnTo>
                  <a:pt x="600805"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sp>
        <p:nvSpPr>
          <p:cNvPr name="Freeform 3" id="3"/>
          <p:cNvSpPr/>
          <p:nvPr/>
        </p:nvSpPr>
        <p:spPr>
          <a:xfrm flipH="false" flipV="false" rot="0">
            <a:off x="15654135" y="-1903254"/>
            <a:ext cx="4379029" cy="4379029"/>
          </a:xfrm>
          <a:custGeom>
            <a:avLst/>
            <a:gdLst/>
            <a:ahLst/>
            <a:cxnLst/>
            <a:rect r="r" b="b" t="t" l="l"/>
            <a:pathLst>
              <a:path h="4379029" w="4379029">
                <a:moveTo>
                  <a:pt x="0" y="0"/>
                </a:moveTo>
                <a:lnTo>
                  <a:pt x="4379029" y="0"/>
                </a:lnTo>
                <a:lnTo>
                  <a:pt x="4379029" y="4379029"/>
                </a:lnTo>
                <a:lnTo>
                  <a:pt x="0" y="4379029"/>
                </a:lnTo>
                <a:lnTo>
                  <a:pt x="0" y="0"/>
                </a:lnTo>
                <a:close/>
              </a:path>
            </a:pathLst>
          </a:custGeom>
          <a:blipFill>
            <a:blip r:embed="rId3"/>
            <a:stretch>
              <a:fillRect l="0" t="0" r="0" b="0"/>
            </a:stretch>
          </a:blipFill>
        </p:spPr>
      </p:sp>
      <p:sp>
        <p:nvSpPr>
          <p:cNvPr name="Freeform 4" id="4"/>
          <p:cNvSpPr/>
          <p:nvPr/>
        </p:nvSpPr>
        <p:spPr>
          <a:xfrm flipH="false" flipV="false" rot="0">
            <a:off x="-2226436" y="7736019"/>
            <a:ext cx="4452872" cy="3278427"/>
          </a:xfrm>
          <a:custGeom>
            <a:avLst/>
            <a:gdLst/>
            <a:ahLst/>
            <a:cxnLst/>
            <a:rect r="r" b="b" t="t" l="l"/>
            <a:pathLst>
              <a:path h="3278427" w="4452872">
                <a:moveTo>
                  <a:pt x="0" y="0"/>
                </a:moveTo>
                <a:lnTo>
                  <a:pt x="4452872" y="0"/>
                </a:lnTo>
                <a:lnTo>
                  <a:pt x="4452872" y="3278428"/>
                </a:lnTo>
                <a:lnTo>
                  <a:pt x="0" y="3278428"/>
                </a:lnTo>
                <a:lnTo>
                  <a:pt x="0" y="0"/>
                </a:lnTo>
                <a:close/>
              </a:path>
            </a:pathLst>
          </a:custGeom>
          <a:blipFill>
            <a:blip r:embed="rId4"/>
            <a:stretch>
              <a:fillRect l="0" t="0" r="0" b="0"/>
            </a:stretch>
          </a:blipFill>
        </p:spPr>
      </p:sp>
      <p:sp>
        <p:nvSpPr>
          <p:cNvPr name="Freeform 5" id="5"/>
          <p:cNvSpPr/>
          <p:nvPr/>
        </p:nvSpPr>
        <p:spPr>
          <a:xfrm flipH="true" flipV="false" rot="0">
            <a:off x="15411448" y="6848344"/>
            <a:ext cx="6546571" cy="4819913"/>
          </a:xfrm>
          <a:custGeom>
            <a:avLst/>
            <a:gdLst/>
            <a:ahLst/>
            <a:cxnLst/>
            <a:rect r="r" b="b" t="t" l="l"/>
            <a:pathLst>
              <a:path h="4819913" w="6546571">
                <a:moveTo>
                  <a:pt x="6546571" y="0"/>
                </a:moveTo>
                <a:lnTo>
                  <a:pt x="0" y="0"/>
                </a:lnTo>
                <a:lnTo>
                  <a:pt x="0" y="4819912"/>
                </a:lnTo>
                <a:lnTo>
                  <a:pt x="6546571" y="4819912"/>
                </a:lnTo>
                <a:lnTo>
                  <a:pt x="6546571" y="0"/>
                </a:lnTo>
                <a:close/>
              </a:path>
            </a:pathLst>
          </a:custGeom>
          <a:blipFill>
            <a:blip r:embed="rId4"/>
            <a:stretch>
              <a:fillRect l="0" t="0" r="0" b="0"/>
            </a:stretch>
          </a:blipFill>
        </p:spPr>
      </p:sp>
      <p:sp>
        <p:nvSpPr>
          <p:cNvPr name="Freeform 6" id="6"/>
          <p:cNvSpPr/>
          <p:nvPr/>
        </p:nvSpPr>
        <p:spPr>
          <a:xfrm flipH="false" flipV="false" rot="0">
            <a:off x="15169999" y="7336437"/>
            <a:ext cx="4833157" cy="4114800"/>
          </a:xfrm>
          <a:custGeom>
            <a:avLst/>
            <a:gdLst/>
            <a:ahLst/>
            <a:cxnLst/>
            <a:rect r="r" b="b" t="t" l="l"/>
            <a:pathLst>
              <a:path h="4114800" w="4833157">
                <a:moveTo>
                  <a:pt x="0" y="0"/>
                </a:moveTo>
                <a:lnTo>
                  <a:pt x="4833157" y="0"/>
                </a:lnTo>
                <a:lnTo>
                  <a:pt x="48331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778292" y="-764229"/>
            <a:ext cx="3613983" cy="3240004"/>
          </a:xfrm>
          <a:custGeom>
            <a:avLst/>
            <a:gdLst/>
            <a:ahLst/>
            <a:cxnLst/>
            <a:rect r="r" b="b" t="t" l="l"/>
            <a:pathLst>
              <a:path h="3240004" w="3613983">
                <a:moveTo>
                  <a:pt x="3613984" y="0"/>
                </a:moveTo>
                <a:lnTo>
                  <a:pt x="0" y="0"/>
                </a:lnTo>
                <a:lnTo>
                  <a:pt x="0" y="3240004"/>
                </a:lnTo>
                <a:lnTo>
                  <a:pt x="3613984" y="3240004"/>
                </a:lnTo>
                <a:lnTo>
                  <a:pt x="3613984"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true" flipV="false" rot="0">
            <a:off x="-504214" y="3571229"/>
            <a:ext cx="2628805" cy="2136501"/>
          </a:xfrm>
          <a:custGeom>
            <a:avLst/>
            <a:gdLst/>
            <a:ahLst/>
            <a:cxnLst/>
            <a:rect r="r" b="b" t="t" l="l"/>
            <a:pathLst>
              <a:path h="2136501" w="2628805">
                <a:moveTo>
                  <a:pt x="2628804" y="0"/>
                </a:moveTo>
                <a:lnTo>
                  <a:pt x="0" y="0"/>
                </a:lnTo>
                <a:lnTo>
                  <a:pt x="0" y="2136501"/>
                </a:lnTo>
                <a:lnTo>
                  <a:pt x="2628804" y="2136501"/>
                </a:lnTo>
                <a:lnTo>
                  <a:pt x="2628804"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true" flipV="false" rot="0">
            <a:off x="-377156" y="8036291"/>
            <a:ext cx="2374689" cy="2250709"/>
          </a:xfrm>
          <a:custGeom>
            <a:avLst/>
            <a:gdLst/>
            <a:ahLst/>
            <a:cxnLst/>
            <a:rect r="r" b="b" t="t" l="l"/>
            <a:pathLst>
              <a:path h="2250709" w="2374689">
                <a:moveTo>
                  <a:pt x="2374688" y="0"/>
                </a:moveTo>
                <a:lnTo>
                  <a:pt x="0" y="0"/>
                </a:lnTo>
                <a:lnTo>
                  <a:pt x="0" y="2250709"/>
                </a:lnTo>
                <a:lnTo>
                  <a:pt x="2374688" y="2250709"/>
                </a:lnTo>
                <a:lnTo>
                  <a:pt x="2374688" y="0"/>
                </a:lnTo>
                <a:close/>
              </a:path>
            </a:pathLst>
          </a:custGeom>
          <a:blipFill>
            <a:blip r:embed="rId11"/>
            <a:stretch>
              <a:fillRect l="0" t="0" r="0" b="0"/>
            </a:stretch>
          </a:blipFill>
        </p:spPr>
      </p:sp>
      <p:sp>
        <p:nvSpPr>
          <p:cNvPr name="Freeform 10" id="10"/>
          <p:cNvSpPr/>
          <p:nvPr/>
        </p:nvSpPr>
        <p:spPr>
          <a:xfrm flipH="false" flipV="false" rot="0">
            <a:off x="13218488" y="2799080"/>
            <a:ext cx="4871295" cy="4049264"/>
          </a:xfrm>
          <a:custGeom>
            <a:avLst/>
            <a:gdLst/>
            <a:ahLst/>
            <a:cxnLst/>
            <a:rect r="r" b="b" t="t" l="l"/>
            <a:pathLst>
              <a:path h="4049264" w="4871295">
                <a:moveTo>
                  <a:pt x="0" y="0"/>
                </a:moveTo>
                <a:lnTo>
                  <a:pt x="4871294" y="0"/>
                </a:lnTo>
                <a:lnTo>
                  <a:pt x="4871294" y="4049264"/>
                </a:lnTo>
                <a:lnTo>
                  <a:pt x="0" y="4049264"/>
                </a:lnTo>
                <a:lnTo>
                  <a:pt x="0" y="0"/>
                </a:lnTo>
                <a:close/>
              </a:path>
            </a:pathLst>
          </a:custGeom>
          <a:blipFill>
            <a:blip r:embed="rId12"/>
            <a:stretch>
              <a:fillRect l="0" t="0" r="0" b="0"/>
            </a:stretch>
          </a:blipFill>
        </p:spPr>
      </p:sp>
      <p:sp>
        <p:nvSpPr>
          <p:cNvPr name="TextBox 11" id="11"/>
          <p:cNvSpPr txBox="true"/>
          <p:nvPr/>
        </p:nvSpPr>
        <p:spPr>
          <a:xfrm rot="0">
            <a:off x="3236827" y="1233919"/>
            <a:ext cx="9649726" cy="1010930"/>
          </a:xfrm>
          <a:prstGeom prst="rect">
            <a:avLst/>
          </a:prstGeom>
        </p:spPr>
        <p:txBody>
          <a:bodyPr anchor="t" rtlCol="false" tIns="0" lIns="0" bIns="0" rIns="0">
            <a:spAutoFit/>
          </a:bodyPr>
          <a:lstStyle/>
          <a:p>
            <a:pPr algn="l" marL="0" indent="0" lvl="0">
              <a:lnSpc>
                <a:spcPts val="7550"/>
              </a:lnSpc>
              <a:spcBef>
                <a:spcPct val="0"/>
              </a:spcBef>
            </a:pPr>
            <a:r>
              <a:rPr lang="en-US" sz="7550">
                <a:solidFill>
                  <a:srgbClr val="FFFFFF"/>
                </a:solidFill>
                <a:latin typeface="More Sugar"/>
                <a:ea typeface="More Sugar"/>
                <a:cs typeface="More Sugar"/>
                <a:sym typeface="More Sugar"/>
              </a:rPr>
              <a:t>Executive Summary</a:t>
            </a:r>
          </a:p>
        </p:txBody>
      </p:sp>
      <p:sp>
        <p:nvSpPr>
          <p:cNvPr name="TextBox 12" id="12"/>
          <p:cNvSpPr txBox="true"/>
          <p:nvPr/>
        </p:nvSpPr>
        <p:spPr>
          <a:xfrm rot="0">
            <a:off x="2835692" y="2323375"/>
            <a:ext cx="10166167" cy="7643921"/>
          </a:xfrm>
          <a:prstGeom prst="rect">
            <a:avLst/>
          </a:prstGeom>
        </p:spPr>
        <p:txBody>
          <a:bodyPr anchor="t" rtlCol="false" tIns="0" lIns="0" bIns="0" rIns="0">
            <a:spAutoFit/>
          </a:bodyPr>
          <a:lstStyle/>
          <a:p>
            <a:pPr algn="l" marL="0" indent="0" lvl="0">
              <a:lnSpc>
                <a:spcPts val="4308"/>
              </a:lnSpc>
            </a:pPr>
            <a:r>
              <a:rPr lang="en-US" sz="2872">
                <a:solidFill>
                  <a:srgbClr val="FFFFFF"/>
                </a:solidFill>
                <a:latin typeface="Tabshoor Demo"/>
                <a:ea typeface="Tabshoor Demo"/>
                <a:cs typeface="Tabshoor Demo"/>
                <a:sym typeface="Tabshoor Demo"/>
              </a:rPr>
              <a:t>Near-Earth asteroids like the hypothetical “Impactor-2025” highlight the risk of celestial objects colliding with Earth. Such impacts can trigger tsunamis, seismic events, and atmospheric disturbances. NASA’s NEO API provides real-time asteroid parameters while the USGS offers topography, tsunami, and seismic datasets. Our web-based Asteroid Impact Simulator fuses NASA orbital data with USGS environmental layers to create an interactive decision-support and learning platform. Users select or customize asteroid parameters, run physics-based simulations, and visualize 3D orbital paths, impact zones, and secondary effects. Mitigation strategies like kinetic impactors can also be tested while infographics and a gamified “Defend Earth” mode keep the science engaging and accessible.</a:t>
            </a: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sp>
        <p:nvSpPr>
          <p:cNvPr name="Freeform 3" id="3"/>
          <p:cNvSpPr/>
          <p:nvPr/>
        </p:nvSpPr>
        <p:spPr>
          <a:xfrm flipH="false" flipV="false" rot="0">
            <a:off x="15654135" y="-1903254"/>
            <a:ext cx="4379029" cy="4379029"/>
          </a:xfrm>
          <a:custGeom>
            <a:avLst/>
            <a:gdLst/>
            <a:ahLst/>
            <a:cxnLst/>
            <a:rect r="r" b="b" t="t" l="l"/>
            <a:pathLst>
              <a:path h="4379029" w="4379029">
                <a:moveTo>
                  <a:pt x="0" y="0"/>
                </a:moveTo>
                <a:lnTo>
                  <a:pt x="4379029" y="0"/>
                </a:lnTo>
                <a:lnTo>
                  <a:pt x="4379029" y="4379029"/>
                </a:lnTo>
                <a:lnTo>
                  <a:pt x="0" y="4379029"/>
                </a:lnTo>
                <a:lnTo>
                  <a:pt x="0" y="0"/>
                </a:lnTo>
                <a:close/>
              </a:path>
            </a:pathLst>
          </a:custGeom>
          <a:blipFill>
            <a:blip r:embed="rId3"/>
            <a:stretch>
              <a:fillRect l="0" t="0" r="0" b="0"/>
            </a:stretch>
          </a:blipFill>
        </p:spPr>
      </p:sp>
      <p:sp>
        <p:nvSpPr>
          <p:cNvPr name="Freeform 4" id="4"/>
          <p:cNvSpPr/>
          <p:nvPr/>
        </p:nvSpPr>
        <p:spPr>
          <a:xfrm flipH="false" flipV="false" rot="0">
            <a:off x="-2226436" y="7736019"/>
            <a:ext cx="4452872" cy="3278427"/>
          </a:xfrm>
          <a:custGeom>
            <a:avLst/>
            <a:gdLst/>
            <a:ahLst/>
            <a:cxnLst/>
            <a:rect r="r" b="b" t="t" l="l"/>
            <a:pathLst>
              <a:path h="3278427" w="4452872">
                <a:moveTo>
                  <a:pt x="0" y="0"/>
                </a:moveTo>
                <a:lnTo>
                  <a:pt x="4452872" y="0"/>
                </a:lnTo>
                <a:lnTo>
                  <a:pt x="4452872" y="3278428"/>
                </a:lnTo>
                <a:lnTo>
                  <a:pt x="0" y="3278428"/>
                </a:lnTo>
                <a:lnTo>
                  <a:pt x="0" y="0"/>
                </a:lnTo>
                <a:close/>
              </a:path>
            </a:pathLst>
          </a:custGeom>
          <a:blipFill>
            <a:blip r:embed="rId4"/>
            <a:stretch>
              <a:fillRect l="0" t="0" r="0" b="0"/>
            </a:stretch>
          </a:blipFill>
        </p:spPr>
      </p:sp>
      <p:sp>
        <p:nvSpPr>
          <p:cNvPr name="Freeform 5" id="5"/>
          <p:cNvSpPr/>
          <p:nvPr/>
        </p:nvSpPr>
        <p:spPr>
          <a:xfrm flipH="true" flipV="false" rot="0">
            <a:off x="15411448" y="6848344"/>
            <a:ext cx="6546571" cy="4819913"/>
          </a:xfrm>
          <a:custGeom>
            <a:avLst/>
            <a:gdLst/>
            <a:ahLst/>
            <a:cxnLst/>
            <a:rect r="r" b="b" t="t" l="l"/>
            <a:pathLst>
              <a:path h="4819913" w="6546571">
                <a:moveTo>
                  <a:pt x="6546571" y="0"/>
                </a:moveTo>
                <a:lnTo>
                  <a:pt x="0" y="0"/>
                </a:lnTo>
                <a:lnTo>
                  <a:pt x="0" y="4819912"/>
                </a:lnTo>
                <a:lnTo>
                  <a:pt x="6546571" y="4819912"/>
                </a:lnTo>
                <a:lnTo>
                  <a:pt x="6546571" y="0"/>
                </a:lnTo>
                <a:close/>
              </a:path>
            </a:pathLst>
          </a:custGeom>
          <a:blipFill>
            <a:blip r:embed="rId4"/>
            <a:stretch>
              <a:fillRect l="0" t="0" r="0" b="0"/>
            </a:stretch>
          </a:blipFill>
        </p:spPr>
      </p:sp>
      <p:sp>
        <p:nvSpPr>
          <p:cNvPr name="Freeform 6" id="6"/>
          <p:cNvSpPr/>
          <p:nvPr/>
        </p:nvSpPr>
        <p:spPr>
          <a:xfrm flipH="false" flipV="false" rot="0">
            <a:off x="15411448" y="7553456"/>
            <a:ext cx="4833157" cy="4114800"/>
          </a:xfrm>
          <a:custGeom>
            <a:avLst/>
            <a:gdLst/>
            <a:ahLst/>
            <a:cxnLst/>
            <a:rect r="r" b="b" t="t" l="l"/>
            <a:pathLst>
              <a:path h="4114800" w="4833157">
                <a:moveTo>
                  <a:pt x="0" y="0"/>
                </a:moveTo>
                <a:lnTo>
                  <a:pt x="4833157" y="0"/>
                </a:lnTo>
                <a:lnTo>
                  <a:pt x="48331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377156" y="-296222"/>
            <a:ext cx="3613983" cy="3240004"/>
          </a:xfrm>
          <a:custGeom>
            <a:avLst/>
            <a:gdLst/>
            <a:ahLst/>
            <a:cxnLst/>
            <a:rect r="r" b="b" t="t" l="l"/>
            <a:pathLst>
              <a:path h="3240004" w="3613983">
                <a:moveTo>
                  <a:pt x="3613983" y="0"/>
                </a:moveTo>
                <a:lnTo>
                  <a:pt x="0" y="0"/>
                </a:lnTo>
                <a:lnTo>
                  <a:pt x="0" y="3240004"/>
                </a:lnTo>
                <a:lnTo>
                  <a:pt x="3613983" y="3240004"/>
                </a:lnTo>
                <a:lnTo>
                  <a:pt x="3613983"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true" flipV="false" rot="0">
            <a:off x="-504214" y="3571229"/>
            <a:ext cx="2628805" cy="2136501"/>
          </a:xfrm>
          <a:custGeom>
            <a:avLst/>
            <a:gdLst/>
            <a:ahLst/>
            <a:cxnLst/>
            <a:rect r="r" b="b" t="t" l="l"/>
            <a:pathLst>
              <a:path h="2136501" w="2628805">
                <a:moveTo>
                  <a:pt x="2628804" y="0"/>
                </a:moveTo>
                <a:lnTo>
                  <a:pt x="0" y="0"/>
                </a:lnTo>
                <a:lnTo>
                  <a:pt x="0" y="2136501"/>
                </a:lnTo>
                <a:lnTo>
                  <a:pt x="2628804" y="2136501"/>
                </a:lnTo>
                <a:lnTo>
                  <a:pt x="2628804"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true" flipV="false" rot="0">
            <a:off x="-377156" y="8036291"/>
            <a:ext cx="2374689" cy="2250709"/>
          </a:xfrm>
          <a:custGeom>
            <a:avLst/>
            <a:gdLst/>
            <a:ahLst/>
            <a:cxnLst/>
            <a:rect r="r" b="b" t="t" l="l"/>
            <a:pathLst>
              <a:path h="2250709" w="2374689">
                <a:moveTo>
                  <a:pt x="2374688" y="0"/>
                </a:moveTo>
                <a:lnTo>
                  <a:pt x="0" y="0"/>
                </a:lnTo>
                <a:lnTo>
                  <a:pt x="0" y="2250709"/>
                </a:lnTo>
                <a:lnTo>
                  <a:pt x="2374688" y="2250709"/>
                </a:lnTo>
                <a:lnTo>
                  <a:pt x="2374688" y="0"/>
                </a:lnTo>
                <a:close/>
              </a:path>
            </a:pathLst>
          </a:custGeom>
          <a:blipFill>
            <a:blip r:embed="rId11"/>
            <a:stretch>
              <a:fillRect l="0" t="0" r="0" b="0"/>
            </a:stretch>
          </a:blipFill>
        </p:spPr>
      </p:sp>
      <p:grpSp>
        <p:nvGrpSpPr>
          <p:cNvPr name="Group 10" id="10"/>
          <p:cNvGrpSpPr/>
          <p:nvPr/>
        </p:nvGrpSpPr>
        <p:grpSpPr>
          <a:xfrm rot="0">
            <a:off x="2714215" y="2789921"/>
            <a:ext cx="5246370" cy="524637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2"/>
              <a:stretch>
                <a:fillRect l="-10945" t="0" r="-10945" b="0"/>
              </a:stretch>
            </a:blipFill>
          </p:spPr>
        </p:sp>
      </p:grpSp>
      <p:sp>
        <p:nvSpPr>
          <p:cNvPr name="TextBox 12" id="12"/>
          <p:cNvSpPr txBox="true"/>
          <p:nvPr/>
        </p:nvSpPr>
        <p:spPr>
          <a:xfrm rot="0">
            <a:off x="8965597" y="3619500"/>
            <a:ext cx="7078588" cy="5638800"/>
          </a:xfrm>
          <a:prstGeom prst="rect">
            <a:avLst/>
          </a:prstGeom>
        </p:spPr>
        <p:txBody>
          <a:bodyPr anchor="t" rtlCol="false" tIns="0" lIns="0" bIns="0" rIns="0">
            <a:spAutoFit/>
          </a:bodyPr>
          <a:lstStyle/>
          <a:p>
            <a:pPr algn="l" marL="0" indent="0" lvl="0">
              <a:lnSpc>
                <a:spcPts val="3749"/>
              </a:lnSpc>
            </a:pPr>
            <a:r>
              <a:rPr lang="en-US" sz="2499">
                <a:solidFill>
                  <a:srgbClr val="FFFFFF"/>
                </a:solidFill>
                <a:latin typeface="Tabshoor Demo"/>
                <a:ea typeface="Tabshoor Demo"/>
                <a:cs typeface="Tabshoor Demo"/>
                <a:sym typeface="Tabshoor Demo"/>
              </a:rPr>
              <a:t>NASA’s Planetary Defense Coordination Office and JPL’s databases provide orbital and physical parameters for thousands of NEOs. Tools like JPL Horizons and Impact Earth demonstrate accurate physics but remain technical or narrow in scope. Educational platforms simplify impact effects but omit critical environmental datasets, limiting scientific rigor. Integrating NASA NEO API with USGS topographic, seismic, and tsunami data using validated impact-physics models offers a novel comprehensive solution.</a:t>
            </a:r>
          </a:p>
        </p:txBody>
      </p:sp>
      <p:sp>
        <p:nvSpPr>
          <p:cNvPr name="TextBox 13" id="13"/>
          <p:cNvSpPr txBox="true"/>
          <p:nvPr/>
        </p:nvSpPr>
        <p:spPr>
          <a:xfrm rot="0">
            <a:off x="8965597" y="1485705"/>
            <a:ext cx="9322403" cy="2206624"/>
          </a:xfrm>
          <a:prstGeom prst="rect">
            <a:avLst/>
          </a:prstGeom>
        </p:spPr>
        <p:txBody>
          <a:bodyPr anchor="t" rtlCol="false" tIns="0" lIns="0" bIns="0" rIns="0">
            <a:spAutoFit/>
          </a:bodyPr>
          <a:lstStyle/>
          <a:p>
            <a:pPr algn="l" marL="0" indent="0" lvl="0">
              <a:lnSpc>
                <a:spcPts val="8499"/>
              </a:lnSpc>
              <a:spcBef>
                <a:spcPct val="0"/>
              </a:spcBef>
            </a:pPr>
            <a:r>
              <a:rPr lang="en-US" sz="8499">
                <a:solidFill>
                  <a:srgbClr val="FFFFFF"/>
                </a:solidFill>
                <a:latin typeface="More Sugar"/>
                <a:ea typeface="More Sugar"/>
                <a:cs typeface="More Sugar"/>
                <a:sym typeface="More Sugar"/>
              </a:rPr>
              <a:t>Background &amp; Literature Review</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555"/>
            </a:stretch>
          </a:blipFill>
        </p:spPr>
      </p:sp>
      <p:sp>
        <p:nvSpPr>
          <p:cNvPr name="Freeform 3" id="3"/>
          <p:cNvSpPr/>
          <p:nvPr/>
        </p:nvSpPr>
        <p:spPr>
          <a:xfrm flipH="false" flipV="false" rot="0">
            <a:off x="15654135" y="-1903254"/>
            <a:ext cx="4379029" cy="4379029"/>
          </a:xfrm>
          <a:custGeom>
            <a:avLst/>
            <a:gdLst/>
            <a:ahLst/>
            <a:cxnLst/>
            <a:rect r="r" b="b" t="t" l="l"/>
            <a:pathLst>
              <a:path h="4379029" w="4379029">
                <a:moveTo>
                  <a:pt x="0" y="0"/>
                </a:moveTo>
                <a:lnTo>
                  <a:pt x="4379029" y="0"/>
                </a:lnTo>
                <a:lnTo>
                  <a:pt x="4379029" y="4379029"/>
                </a:lnTo>
                <a:lnTo>
                  <a:pt x="0" y="4379029"/>
                </a:lnTo>
                <a:lnTo>
                  <a:pt x="0" y="0"/>
                </a:lnTo>
                <a:close/>
              </a:path>
            </a:pathLst>
          </a:custGeom>
          <a:blipFill>
            <a:blip r:embed="rId3"/>
            <a:stretch>
              <a:fillRect l="0" t="0" r="0" b="0"/>
            </a:stretch>
          </a:blipFill>
        </p:spPr>
      </p:sp>
      <p:sp>
        <p:nvSpPr>
          <p:cNvPr name="Freeform 4" id="4"/>
          <p:cNvSpPr/>
          <p:nvPr/>
        </p:nvSpPr>
        <p:spPr>
          <a:xfrm flipH="false" flipV="false" rot="0">
            <a:off x="-2226436" y="7736019"/>
            <a:ext cx="4452872" cy="3278427"/>
          </a:xfrm>
          <a:custGeom>
            <a:avLst/>
            <a:gdLst/>
            <a:ahLst/>
            <a:cxnLst/>
            <a:rect r="r" b="b" t="t" l="l"/>
            <a:pathLst>
              <a:path h="3278427" w="4452872">
                <a:moveTo>
                  <a:pt x="0" y="0"/>
                </a:moveTo>
                <a:lnTo>
                  <a:pt x="4452872" y="0"/>
                </a:lnTo>
                <a:lnTo>
                  <a:pt x="4452872" y="3278428"/>
                </a:lnTo>
                <a:lnTo>
                  <a:pt x="0" y="3278428"/>
                </a:lnTo>
                <a:lnTo>
                  <a:pt x="0" y="0"/>
                </a:lnTo>
                <a:close/>
              </a:path>
            </a:pathLst>
          </a:custGeom>
          <a:blipFill>
            <a:blip r:embed="rId4"/>
            <a:stretch>
              <a:fillRect l="0" t="0" r="0" b="0"/>
            </a:stretch>
          </a:blipFill>
        </p:spPr>
      </p:sp>
      <p:sp>
        <p:nvSpPr>
          <p:cNvPr name="Freeform 5" id="5"/>
          <p:cNvSpPr/>
          <p:nvPr/>
        </p:nvSpPr>
        <p:spPr>
          <a:xfrm flipH="false" flipV="false" rot="0">
            <a:off x="16819273" y="3061289"/>
            <a:ext cx="1534609" cy="1601680"/>
          </a:xfrm>
          <a:custGeom>
            <a:avLst/>
            <a:gdLst/>
            <a:ahLst/>
            <a:cxnLst/>
            <a:rect r="r" b="b" t="t" l="l"/>
            <a:pathLst>
              <a:path h="1601680" w="1534609">
                <a:moveTo>
                  <a:pt x="0" y="0"/>
                </a:moveTo>
                <a:lnTo>
                  <a:pt x="1534609" y="0"/>
                </a:lnTo>
                <a:lnTo>
                  <a:pt x="1534609" y="1601679"/>
                </a:lnTo>
                <a:lnTo>
                  <a:pt x="0" y="1601679"/>
                </a:lnTo>
                <a:lnTo>
                  <a:pt x="0" y="0"/>
                </a:lnTo>
                <a:close/>
              </a:path>
            </a:pathLst>
          </a:custGeom>
          <a:blipFill>
            <a:blip r:embed="rId5"/>
            <a:stretch>
              <a:fillRect l="0" t="0" r="0" b="0"/>
            </a:stretch>
          </a:blipFill>
        </p:spPr>
      </p:sp>
      <p:sp>
        <p:nvSpPr>
          <p:cNvPr name="Freeform 6" id="6"/>
          <p:cNvSpPr/>
          <p:nvPr/>
        </p:nvSpPr>
        <p:spPr>
          <a:xfrm flipH="true" flipV="false" rot="0">
            <a:off x="-377156" y="-296222"/>
            <a:ext cx="3613983" cy="3240004"/>
          </a:xfrm>
          <a:custGeom>
            <a:avLst/>
            <a:gdLst/>
            <a:ahLst/>
            <a:cxnLst/>
            <a:rect r="r" b="b" t="t" l="l"/>
            <a:pathLst>
              <a:path h="3240004" w="3613983">
                <a:moveTo>
                  <a:pt x="3613983" y="0"/>
                </a:moveTo>
                <a:lnTo>
                  <a:pt x="0" y="0"/>
                </a:lnTo>
                <a:lnTo>
                  <a:pt x="0" y="3240004"/>
                </a:lnTo>
                <a:lnTo>
                  <a:pt x="3613983" y="3240004"/>
                </a:lnTo>
                <a:lnTo>
                  <a:pt x="3613983"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true" flipV="false" rot="0">
            <a:off x="-504214" y="3571229"/>
            <a:ext cx="2628805" cy="2136501"/>
          </a:xfrm>
          <a:custGeom>
            <a:avLst/>
            <a:gdLst/>
            <a:ahLst/>
            <a:cxnLst/>
            <a:rect r="r" b="b" t="t" l="l"/>
            <a:pathLst>
              <a:path h="2136501" w="2628805">
                <a:moveTo>
                  <a:pt x="2628804" y="0"/>
                </a:moveTo>
                <a:lnTo>
                  <a:pt x="0" y="0"/>
                </a:lnTo>
                <a:lnTo>
                  <a:pt x="0" y="2136501"/>
                </a:lnTo>
                <a:lnTo>
                  <a:pt x="2628804" y="2136501"/>
                </a:lnTo>
                <a:lnTo>
                  <a:pt x="2628804"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true" flipV="false" rot="0">
            <a:off x="-570764" y="8132946"/>
            <a:ext cx="2374689" cy="2250709"/>
          </a:xfrm>
          <a:custGeom>
            <a:avLst/>
            <a:gdLst/>
            <a:ahLst/>
            <a:cxnLst/>
            <a:rect r="r" b="b" t="t" l="l"/>
            <a:pathLst>
              <a:path h="2250709" w="2374689">
                <a:moveTo>
                  <a:pt x="2374689" y="0"/>
                </a:moveTo>
                <a:lnTo>
                  <a:pt x="0" y="0"/>
                </a:lnTo>
                <a:lnTo>
                  <a:pt x="0" y="2250708"/>
                </a:lnTo>
                <a:lnTo>
                  <a:pt x="2374689" y="2250708"/>
                </a:lnTo>
                <a:lnTo>
                  <a:pt x="2374689" y="0"/>
                </a:lnTo>
                <a:close/>
              </a:path>
            </a:pathLst>
          </a:custGeom>
          <a:blipFill>
            <a:blip r:embed="rId10"/>
            <a:stretch>
              <a:fillRect l="0" t="0" r="0" b="0"/>
            </a:stretch>
          </a:blipFill>
        </p:spPr>
      </p:sp>
      <p:grpSp>
        <p:nvGrpSpPr>
          <p:cNvPr name="Group 9" id="9"/>
          <p:cNvGrpSpPr/>
          <p:nvPr/>
        </p:nvGrpSpPr>
        <p:grpSpPr>
          <a:xfrm rot="0">
            <a:off x="6977044" y="4662968"/>
            <a:ext cx="4875662" cy="4092241"/>
            <a:chOff x="0" y="0"/>
            <a:chExt cx="1284125" cy="1077792"/>
          </a:xfrm>
        </p:grpSpPr>
        <p:sp>
          <p:nvSpPr>
            <p:cNvPr name="Freeform 10" id="10"/>
            <p:cNvSpPr/>
            <p:nvPr/>
          </p:nvSpPr>
          <p:spPr>
            <a:xfrm flipH="false" flipV="false" rot="0">
              <a:off x="0" y="0"/>
              <a:ext cx="1284125" cy="1077792"/>
            </a:xfrm>
            <a:custGeom>
              <a:avLst/>
              <a:gdLst/>
              <a:ahLst/>
              <a:cxnLst/>
              <a:rect r="r" b="b" t="t" l="l"/>
              <a:pathLst>
                <a:path h="1077792" w="1284125">
                  <a:moveTo>
                    <a:pt x="80981" y="0"/>
                  </a:moveTo>
                  <a:lnTo>
                    <a:pt x="1203144" y="0"/>
                  </a:lnTo>
                  <a:cubicBezTo>
                    <a:pt x="1247869" y="0"/>
                    <a:pt x="1284125" y="36257"/>
                    <a:pt x="1284125" y="80981"/>
                  </a:cubicBezTo>
                  <a:lnTo>
                    <a:pt x="1284125" y="996811"/>
                  </a:lnTo>
                  <a:cubicBezTo>
                    <a:pt x="1284125" y="1018288"/>
                    <a:pt x="1275593" y="1038886"/>
                    <a:pt x="1260406" y="1054073"/>
                  </a:cubicBezTo>
                  <a:cubicBezTo>
                    <a:pt x="1245219" y="1069260"/>
                    <a:pt x="1224621" y="1077792"/>
                    <a:pt x="1203144" y="1077792"/>
                  </a:cubicBezTo>
                  <a:lnTo>
                    <a:pt x="80981" y="1077792"/>
                  </a:lnTo>
                  <a:cubicBezTo>
                    <a:pt x="59504" y="1077792"/>
                    <a:pt x="38906" y="1069260"/>
                    <a:pt x="23719" y="1054073"/>
                  </a:cubicBezTo>
                  <a:cubicBezTo>
                    <a:pt x="8532" y="1038886"/>
                    <a:pt x="0" y="1018288"/>
                    <a:pt x="0" y="996811"/>
                  </a:cubicBezTo>
                  <a:lnTo>
                    <a:pt x="0" y="80981"/>
                  </a:lnTo>
                  <a:cubicBezTo>
                    <a:pt x="0" y="59504"/>
                    <a:pt x="8532" y="38906"/>
                    <a:pt x="23719" y="23719"/>
                  </a:cubicBezTo>
                  <a:cubicBezTo>
                    <a:pt x="38906" y="8532"/>
                    <a:pt x="59504" y="0"/>
                    <a:pt x="80981" y="0"/>
                  </a:cubicBezTo>
                  <a:close/>
                </a:path>
              </a:pathLst>
            </a:custGeom>
            <a:solidFill>
              <a:srgbClr val="FFFFFF"/>
            </a:solidFill>
          </p:spPr>
        </p:sp>
        <p:sp>
          <p:nvSpPr>
            <p:cNvPr name="TextBox 11" id="11"/>
            <p:cNvSpPr txBox="true"/>
            <p:nvPr/>
          </p:nvSpPr>
          <p:spPr>
            <a:xfrm>
              <a:off x="0" y="-38100"/>
              <a:ext cx="1284125" cy="1115892"/>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2374818" y="4662968"/>
            <a:ext cx="4884482" cy="4092241"/>
            <a:chOff x="0" y="0"/>
            <a:chExt cx="1286448" cy="1077792"/>
          </a:xfrm>
        </p:grpSpPr>
        <p:sp>
          <p:nvSpPr>
            <p:cNvPr name="Freeform 13" id="13"/>
            <p:cNvSpPr/>
            <p:nvPr/>
          </p:nvSpPr>
          <p:spPr>
            <a:xfrm flipH="false" flipV="false" rot="0">
              <a:off x="0" y="0"/>
              <a:ext cx="1286448" cy="1077792"/>
            </a:xfrm>
            <a:custGeom>
              <a:avLst/>
              <a:gdLst/>
              <a:ahLst/>
              <a:cxnLst/>
              <a:rect r="r" b="b" t="t" l="l"/>
              <a:pathLst>
                <a:path h="1077792" w="1286448">
                  <a:moveTo>
                    <a:pt x="80835" y="0"/>
                  </a:moveTo>
                  <a:lnTo>
                    <a:pt x="1205613" y="0"/>
                  </a:lnTo>
                  <a:cubicBezTo>
                    <a:pt x="1227052" y="0"/>
                    <a:pt x="1247612" y="8517"/>
                    <a:pt x="1262772" y="23676"/>
                  </a:cubicBezTo>
                  <a:cubicBezTo>
                    <a:pt x="1277931" y="38836"/>
                    <a:pt x="1286448" y="59396"/>
                    <a:pt x="1286448" y="80835"/>
                  </a:cubicBezTo>
                  <a:lnTo>
                    <a:pt x="1286448" y="996957"/>
                  </a:lnTo>
                  <a:cubicBezTo>
                    <a:pt x="1286448" y="1041601"/>
                    <a:pt x="1250257" y="1077792"/>
                    <a:pt x="1205613" y="1077792"/>
                  </a:cubicBezTo>
                  <a:lnTo>
                    <a:pt x="80835" y="1077792"/>
                  </a:lnTo>
                  <a:cubicBezTo>
                    <a:pt x="59396" y="1077792"/>
                    <a:pt x="38836" y="1069275"/>
                    <a:pt x="23676" y="1054116"/>
                  </a:cubicBezTo>
                  <a:cubicBezTo>
                    <a:pt x="8517" y="1038956"/>
                    <a:pt x="0" y="1018396"/>
                    <a:pt x="0" y="996957"/>
                  </a:cubicBezTo>
                  <a:lnTo>
                    <a:pt x="0" y="80835"/>
                  </a:lnTo>
                  <a:cubicBezTo>
                    <a:pt x="0" y="36191"/>
                    <a:pt x="36191" y="0"/>
                    <a:pt x="80835" y="0"/>
                  </a:cubicBezTo>
                  <a:close/>
                </a:path>
              </a:pathLst>
            </a:custGeom>
            <a:solidFill>
              <a:srgbClr val="FFFFFF"/>
            </a:solidFill>
          </p:spPr>
        </p:sp>
        <p:sp>
          <p:nvSpPr>
            <p:cNvPr name="TextBox 14" id="14"/>
            <p:cNvSpPr txBox="true"/>
            <p:nvPr/>
          </p:nvSpPr>
          <p:spPr>
            <a:xfrm>
              <a:off x="0" y="-38100"/>
              <a:ext cx="1286448" cy="1115892"/>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803925" y="4639479"/>
            <a:ext cx="4894835" cy="4115730"/>
            <a:chOff x="0" y="0"/>
            <a:chExt cx="1289175" cy="1083978"/>
          </a:xfrm>
        </p:grpSpPr>
        <p:sp>
          <p:nvSpPr>
            <p:cNvPr name="Freeform 16" id="16"/>
            <p:cNvSpPr/>
            <p:nvPr/>
          </p:nvSpPr>
          <p:spPr>
            <a:xfrm flipH="false" flipV="false" rot="0">
              <a:off x="0" y="0"/>
              <a:ext cx="1289175" cy="1083978"/>
            </a:xfrm>
            <a:custGeom>
              <a:avLst/>
              <a:gdLst/>
              <a:ahLst/>
              <a:cxnLst/>
              <a:rect r="r" b="b" t="t" l="l"/>
              <a:pathLst>
                <a:path h="1083978" w="1289175">
                  <a:moveTo>
                    <a:pt x="80664" y="0"/>
                  </a:moveTo>
                  <a:lnTo>
                    <a:pt x="1208510" y="0"/>
                  </a:lnTo>
                  <a:cubicBezTo>
                    <a:pt x="1229904" y="0"/>
                    <a:pt x="1250421" y="8499"/>
                    <a:pt x="1265549" y="23626"/>
                  </a:cubicBezTo>
                  <a:cubicBezTo>
                    <a:pt x="1280676" y="38753"/>
                    <a:pt x="1289175" y="59271"/>
                    <a:pt x="1289175" y="80664"/>
                  </a:cubicBezTo>
                  <a:lnTo>
                    <a:pt x="1289175" y="1003314"/>
                  </a:lnTo>
                  <a:cubicBezTo>
                    <a:pt x="1289175" y="1024708"/>
                    <a:pt x="1280676" y="1045225"/>
                    <a:pt x="1265549" y="1060352"/>
                  </a:cubicBezTo>
                  <a:cubicBezTo>
                    <a:pt x="1250421" y="1075480"/>
                    <a:pt x="1229904" y="1083978"/>
                    <a:pt x="1208510" y="1083978"/>
                  </a:cubicBezTo>
                  <a:lnTo>
                    <a:pt x="80664" y="1083978"/>
                  </a:lnTo>
                  <a:cubicBezTo>
                    <a:pt x="59271" y="1083978"/>
                    <a:pt x="38753" y="1075480"/>
                    <a:pt x="23626" y="1060352"/>
                  </a:cubicBezTo>
                  <a:cubicBezTo>
                    <a:pt x="8499" y="1045225"/>
                    <a:pt x="0" y="1024708"/>
                    <a:pt x="0" y="1003314"/>
                  </a:cubicBezTo>
                  <a:lnTo>
                    <a:pt x="0" y="80664"/>
                  </a:lnTo>
                  <a:cubicBezTo>
                    <a:pt x="0" y="59271"/>
                    <a:pt x="8499" y="38753"/>
                    <a:pt x="23626" y="23626"/>
                  </a:cubicBezTo>
                  <a:cubicBezTo>
                    <a:pt x="38753" y="8499"/>
                    <a:pt x="59271" y="0"/>
                    <a:pt x="80664" y="0"/>
                  </a:cubicBezTo>
                  <a:close/>
                </a:path>
              </a:pathLst>
            </a:custGeom>
            <a:solidFill>
              <a:srgbClr val="FFFFFF"/>
            </a:solidFill>
          </p:spPr>
        </p:sp>
        <p:sp>
          <p:nvSpPr>
            <p:cNvPr name="TextBox 17" id="17"/>
            <p:cNvSpPr txBox="true"/>
            <p:nvPr/>
          </p:nvSpPr>
          <p:spPr>
            <a:xfrm>
              <a:off x="0" y="-38100"/>
              <a:ext cx="1289175" cy="1122078"/>
            </a:xfrm>
            <a:prstGeom prst="rect">
              <a:avLst/>
            </a:prstGeom>
          </p:spPr>
          <p:txBody>
            <a:bodyPr anchor="ctr" rtlCol="false" tIns="50800" lIns="50800" bIns="50800" rIns="50800"/>
            <a:lstStyle/>
            <a:p>
              <a:pPr algn="ctr">
                <a:lnSpc>
                  <a:spcPts val="2659"/>
                </a:lnSpc>
                <a:spcBef>
                  <a:spcPct val="0"/>
                </a:spcBef>
              </a:pPr>
            </a:p>
          </p:txBody>
        </p:sp>
      </p:grpSp>
      <p:sp>
        <p:nvSpPr>
          <p:cNvPr name="TextBox 18" id="18"/>
          <p:cNvSpPr txBox="true"/>
          <p:nvPr/>
        </p:nvSpPr>
        <p:spPr>
          <a:xfrm rot="0">
            <a:off x="2523589" y="2442511"/>
            <a:ext cx="13240823" cy="1130299"/>
          </a:xfrm>
          <a:prstGeom prst="rect">
            <a:avLst/>
          </a:prstGeom>
        </p:spPr>
        <p:txBody>
          <a:bodyPr anchor="t" rtlCol="false" tIns="0" lIns="0" bIns="0" rIns="0">
            <a:spAutoFit/>
          </a:bodyPr>
          <a:lstStyle/>
          <a:p>
            <a:pPr algn="ctr" marL="0" indent="0" lvl="0">
              <a:lnSpc>
                <a:spcPts val="8499"/>
              </a:lnSpc>
              <a:spcBef>
                <a:spcPct val="0"/>
              </a:spcBef>
            </a:pPr>
            <a:r>
              <a:rPr lang="en-US" sz="8499">
                <a:solidFill>
                  <a:srgbClr val="FFFFFF"/>
                </a:solidFill>
                <a:latin typeface="More Sugar"/>
                <a:ea typeface="More Sugar"/>
                <a:cs typeface="More Sugar"/>
                <a:sym typeface="More Sugar"/>
              </a:rPr>
              <a:t>Problems Definition</a:t>
            </a:r>
          </a:p>
        </p:txBody>
      </p:sp>
      <p:sp>
        <p:nvSpPr>
          <p:cNvPr name="TextBox 19" id="19"/>
          <p:cNvSpPr txBox="true"/>
          <p:nvPr/>
        </p:nvSpPr>
        <p:spPr>
          <a:xfrm rot="0">
            <a:off x="1900729" y="5233517"/>
            <a:ext cx="4798031" cy="3296285"/>
          </a:xfrm>
          <a:prstGeom prst="rect">
            <a:avLst/>
          </a:prstGeom>
        </p:spPr>
        <p:txBody>
          <a:bodyPr anchor="t" rtlCol="false" tIns="0" lIns="0" bIns="0" rIns="0">
            <a:spAutoFit/>
          </a:bodyPr>
          <a:lstStyle/>
          <a:p>
            <a:pPr algn="l">
              <a:lnSpc>
                <a:spcPts val="2859"/>
              </a:lnSpc>
            </a:pPr>
            <a:r>
              <a:rPr lang="en-US" sz="2199">
                <a:solidFill>
                  <a:srgbClr val="231F20"/>
                </a:solidFill>
                <a:latin typeface="Tabshoor Demo"/>
                <a:ea typeface="Tabshoor Demo"/>
                <a:cs typeface="Tabshoor Demo"/>
                <a:sym typeface="Tabshoor Demo"/>
              </a:rPr>
              <a:t>Current tools fail to integrate asteroid orbital data with its potential Earth-impact consequences. Platforms are fragmented, typically focusing either on technical tracking data or on oversimplified visualizations, but not connecting the two in a scientifically accurate way.</a:t>
            </a:r>
          </a:p>
        </p:txBody>
      </p:sp>
      <p:sp>
        <p:nvSpPr>
          <p:cNvPr name="TextBox 20" id="20"/>
          <p:cNvSpPr txBox="true"/>
          <p:nvPr/>
        </p:nvSpPr>
        <p:spPr>
          <a:xfrm rot="0">
            <a:off x="2725109" y="4744358"/>
            <a:ext cx="3052466" cy="381000"/>
          </a:xfrm>
          <a:prstGeom prst="rect">
            <a:avLst/>
          </a:prstGeom>
        </p:spPr>
        <p:txBody>
          <a:bodyPr anchor="t" rtlCol="false" tIns="0" lIns="0" bIns="0" rIns="0">
            <a:spAutoFit/>
          </a:bodyPr>
          <a:lstStyle/>
          <a:p>
            <a:pPr algn="l">
              <a:lnSpc>
                <a:spcPts val="3060"/>
              </a:lnSpc>
            </a:pPr>
            <a:r>
              <a:rPr lang="en-US" sz="2550">
                <a:solidFill>
                  <a:srgbClr val="231F20"/>
                </a:solidFill>
                <a:latin typeface="More Sugar"/>
                <a:ea typeface="More Sugar"/>
                <a:cs typeface="More Sugar"/>
                <a:sym typeface="More Sugar"/>
              </a:rPr>
              <a:t>The Integration Gap</a:t>
            </a:r>
          </a:p>
        </p:txBody>
      </p:sp>
      <p:sp>
        <p:nvSpPr>
          <p:cNvPr name="TextBox 21" id="21"/>
          <p:cNvSpPr txBox="true"/>
          <p:nvPr/>
        </p:nvSpPr>
        <p:spPr>
          <a:xfrm rot="0">
            <a:off x="7121370" y="5233517"/>
            <a:ext cx="4619277" cy="3296285"/>
          </a:xfrm>
          <a:prstGeom prst="rect">
            <a:avLst/>
          </a:prstGeom>
        </p:spPr>
        <p:txBody>
          <a:bodyPr anchor="t" rtlCol="false" tIns="0" lIns="0" bIns="0" rIns="0">
            <a:spAutoFit/>
          </a:bodyPr>
          <a:lstStyle/>
          <a:p>
            <a:pPr algn="l">
              <a:lnSpc>
                <a:spcPts val="2859"/>
              </a:lnSpc>
            </a:pPr>
            <a:r>
              <a:rPr lang="en-US" sz="2199">
                <a:solidFill>
                  <a:srgbClr val="231F20"/>
                </a:solidFill>
                <a:latin typeface="Tabshoor Demo"/>
                <a:ea typeface="Tabshoor Demo"/>
                <a:cs typeface="Tabshoor Demo"/>
                <a:sym typeface="Tabshoor Demo"/>
              </a:rPr>
              <a:t> There is a major disconnect between complex scientific data and public understanding. Existing systems present information that is either too technical for non-specialists (policymakers, the public) to comprehend or too "dumbed-down," lacking scientific rigor.</a:t>
            </a:r>
          </a:p>
        </p:txBody>
      </p:sp>
      <p:sp>
        <p:nvSpPr>
          <p:cNvPr name="TextBox 22" id="22"/>
          <p:cNvSpPr txBox="true"/>
          <p:nvPr/>
        </p:nvSpPr>
        <p:spPr>
          <a:xfrm rot="0">
            <a:off x="7298834" y="4744358"/>
            <a:ext cx="4358128" cy="381000"/>
          </a:xfrm>
          <a:prstGeom prst="rect">
            <a:avLst/>
          </a:prstGeom>
        </p:spPr>
        <p:txBody>
          <a:bodyPr anchor="t" rtlCol="false" tIns="0" lIns="0" bIns="0" rIns="0">
            <a:spAutoFit/>
          </a:bodyPr>
          <a:lstStyle/>
          <a:p>
            <a:pPr algn="l">
              <a:lnSpc>
                <a:spcPts val="3060"/>
              </a:lnSpc>
            </a:pPr>
            <a:r>
              <a:rPr lang="en-US" sz="2550">
                <a:solidFill>
                  <a:srgbClr val="231F20"/>
                </a:solidFill>
                <a:latin typeface="More Sugar"/>
                <a:ea typeface="More Sugar"/>
                <a:cs typeface="More Sugar"/>
                <a:sym typeface="More Sugar"/>
              </a:rPr>
              <a:t>Reaching Wider Communities </a:t>
            </a:r>
          </a:p>
        </p:txBody>
      </p:sp>
      <p:sp>
        <p:nvSpPr>
          <p:cNvPr name="TextBox 23" id="23"/>
          <p:cNvSpPr txBox="true"/>
          <p:nvPr/>
        </p:nvSpPr>
        <p:spPr>
          <a:xfrm rot="0">
            <a:off x="12498594" y="5233517"/>
            <a:ext cx="4636929" cy="3125887"/>
          </a:xfrm>
          <a:prstGeom prst="rect">
            <a:avLst/>
          </a:prstGeom>
        </p:spPr>
        <p:txBody>
          <a:bodyPr anchor="t" rtlCol="false" tIns="0" lIns="0" bIns="0" rIns="0">
            <a:spAutoFit/>
          </a:bodyPr>
          <a:lstStyle/>
          <a:p>
            <a:pPr algn="l">
              <a:lnSpc>
                <a:spcPts val="2752"/>
              </a:lnSpc>
            </a:pPr>
            <a:r>
              <a:rPr lang="en-US" sz="2117">
                <a:solidFill>
                  <a:srgbClr val="231F20"/>
                </a:solidFill>
                <a:latin typeface="Tabshoor Demo"/>
                <a:ea typeface="Tabshoor Demo"/>
                <a:cs typeface="Tabshoor Demo"/>
                <a:sym typeface="Tabshoor Demo"/>
              </a:rPr>
              <a:t>This failure to integrate and translate data means stakeholders cannot effectively perform crucial tasks. They are unable to properly evaluate threat levels, compare different mitigation strategies, or understand the true scale of potential asteroid hazards within their specific regional context.</a:t>
            </a:r>
          </a:p>
        </p:txBody>
      </p:sp>
      <p:sp>
        <p:nvSpPr>
          <p:cNvPr name="TextBox 24" id="24"/>
          <p:cNvSpPr txBox="true"/>
          <p:nvPr/>
        </p:nvSpPr>
        <p:spPr>
          <a:xfrm rot="0">
            <a:off x="12749375" y="4734833"/>
            <a:ext cx="3867304" cy="408667"/>
          </a:xfrm>
          <a:prstGeom prst="rect">
            <a:avLst/>
          </a:prstGeom>
        </p:spPr>
        <p:txBody>
          <a:bodyPr anchor="t" rtlCol="false" tIns="0" lIns="0" bIns="0" rIns="0">
            <a:spAutoFit/>
          </a:bodyPr>
          <a:lstStyle/>
          <a:p>
            <a:pPr algn="l">
              <a:lnSpc>
                <a:spcPts val="3223"/>
              </a:lnSpc>
            </a:pPr>
            <a:r>
              <a:rPr lang="en-US" sz="2686">
                <a:solidFill>
                  <a:srgbClr val="231F20"/>
                </a:solidFill>
                <a:latin typeface="More Sugar"/>
                <a:ea typeface="More Sugar"/>
                <a:cs typeface="More Sugar"/>
                <a:sym typeface="More Sugar"/>
              </a:rPr>
              <a:t>Enhancing Participation </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555"/>
            </a:stretch>
          </a:blipFill>
        </p:spPr>
      </p:sp>
      <p:sp>
        <p:nvSpPr>
          <p:cNvPr name="Freeform 3" id="3"/>
          <p:cNvSpPr/>
          <p:nvPr/>
        </p:nvSpPr>
        <p:spPr>
          <a:xfrm flipH="false" flipV="false" rot="0">
            <a:off x="15654135" y="-1903254"/>
            <a:ext cx="4379029" cy="4379029"/>
          </a:xfrm>
          <a:custGeom>
            <a:avLst/>
            <a:gdLst/>
            <a:ahLst/>
            <a:cxnLst/>
            <a:rect r="r" b="b" t="t" l="l"/>
            <a:pathLst>
              <a:path h="4379029" w="4379029">
                <a:moveTo>
                  <a:pt x="0" y="0"/>
                </a:moveTo>
                <a:lnTo>
                  <a:pt x="4379029" y="0"/>
                </a:lnTo>
                <a:lnTo>
                  <a:pt x="4379029" y="4379029"/>
                </a:lnTo>
                <a:lnTo>
                  <a:pt x="0" y="4379029"/>
                </a:lnTo>
                <a:lnTo>
                  <a:pt x="0" y="0"/>
                </a:lnTo>
                <a:close/>
              </a:path>
            </a:pathLst>
          </a:custGeom>
          <a:blipFill>
            <a:blip r:embed="rId3"/>
            <a:stretch>
              <a:fillRect l="0" t="0" r="0" b="0"/>
            </a:stretch>
          </a:blipFill>
        </p:spPr>
      </p:sp>
      <p:sp>
        <p:nvSpPr>
          <p:cNvPr name="Freeform 4" id="4"/>
          <p:cNvSpPr/>
          <p:nvPr/>
        </p:nvSpPr>
        <p:spPr>
          <a:xfrm flipH="false" flipV="false" rot="0">
            <a:off x="-2226436" y="7736019"/>
            <a:ext cx="4452872" cy="3278427"/>
          </a:xfrm>
          <a:custGeom>
            <a:avLst/>
            <a:gdLst/>
            <a:ahLst/>
            <a:cxnLst/>
            <a:rect r="r" b="b" t="t" l="l"/>
            <a:pathLst>
              <a:path h="3278427" w="4452872">
                <a:moveTo>
                  <a:pt x="0" y="0"/>
                </a:moveTo>
                <a:lnTo>
                  <a:pt x="4452872" y="0"/>
                </a:lnTo>
                <a:lnTo>
                  <a:pt x="4452872" y="3278428"/>
                </a:lnTo>
                <a:lnTo>
                  <a:pt x="0" y="3278428"/>
                </a:lnTo>
                <a:lnTo>
                  <a:pt x="0" y="0"/>
                </a:lnTo>
                <a:close/>
              </a:path>
            </a:pathLst>
          </a:custGeom>
          <a:blipFill>
            <a:blip r:embed="rId4"/>
            <a:stretch>
              <a:fillRect l="0" t="0" r="0" b="0"/>
            </a:stretch>
          </a:blipFill>
        </p:spPr>
      </p:sp>
      <p:sp>
        <p:nvSpPr>
          <p:cNvPr name="Freeform 5" id="5"/>
          <p:cNvSpPr/>
          <p:nvPr/>
        </p:nvSpPr>
        <p:spPr>
          <a:xfrm flipH="true" flipV="false" rot="0">
            <a:off x="15411448" y="6848344"/>
            <a:ext cx="6546571" cy="4819913"/>
          </a:xfrm>
          <a:custGeom>
            <a:avLst/>
            <a:gdLst/>
            <a:ahLst/>
            <a:cxnLst/>
            <a:rect r="r" b="b" t="t" l="l"/>
            <a:pathLst>
              <a:path h="4819913" w="6546571">
                <a:moveTo>
                  <a:pt x="6546571" y="0"/>
                </a:moveTo>
                <a:lnTo>
                  <a:pt x="0" y="0"/>
                </a:lnTo>
                <a:lnTo>
                  <a:pt x="0" y="4819912"/>
                </a:lnTo>
                <a:lnTo>
                  <a:pt x="6546571" y="4819912"/>
                </a:lnTo>
                <a:lnTo>
                  <a:pt x="6546571" y="0"/>
                </a:lnTo>
                <a:close/>
              </a:path>
            </a:pathLst>
          </a:custGeom>
          <a:blipFill>
            <a:blip r:embed="rId4"/>
            <a:stretch>
              <a:fillRect l="0" t="0" r="0" b="0"/>
            </a:stretch>
          </a:blipFill>
        </p:spPr>
      </p:sp>
      <p:sp>
        <p:nvSpPr>
          <p:cNvPr name="Freeform 6" id="6"/>
          <p:cNvSpPr/>
          <p:nvPr/>
        </p:nvSpPr>
        <p:spPr>
          <a:xfrm flipH="false" flipV="false" rot="0">
            <a:off x="16819273" y="3061289"/>
            <a:ext cx="1534609" cy="1601680"/>
          </a:xfrm>
          <a:custGeom>
            <a:avLst/>
            <a:gdLst/>
            <a:ahLst/>
            <a:cxnLst/>
            <a:rect r="r" b="b" t="t" l="l"/>
            <a:pathLst>
              <a:path h="1601680" w="1534609">
                <a:moveTo>
                  <a:pt x="0" y="0"/>
                </a:moveTo>
                <a:lnTo>
                  <a:pt x="1534609" y="0"/>
                </a:lnTo>
                <a:lnTo>
                  <a:pt x="1534609" y="1601679"/>
                </a:lnTo>
                <a:lnTo>
                  <a:pt x="0" y="1601679"/>
                </a:lnTo>
                <a:lnTo>
                  <a:pt x="0" y="0"/>
                </a:lnTo>
                <a:close/>
              </a:path>
            </a:pathLst>
          </a:custGeom>
          <a:blipFill>
            <a:blip r:embed="rId5"/>
            <a:stretch>
              <a:fillRect l="0" t="0" r="0" b="0"/>
            </a:stretch>
          </a:blipFill>
        </p:spPr>
      </p:sp>
      <p:sp>
        <p:nvSpPr>
          <p:cNvPr name="Freeform 7" id="7"/>
          <p:cNvSpPr/>
          <p:nvPr/>
        </p:nvSpPr>
        <p:spPr>
          <a:xfrm flipH="false" flipV="false" rot="0">
            <a:off x="15169999" y="7336437"/>
            <a:ext cx="4833157" cy="4114800"/>
          </a:xfrm>
          <a:custGeom>
            <a:avLst/>
            <a:gdLst/>
            <a:ahLst/>
            <a:cxnLst/>
            <a:rect r="r" b="b" t="t" l="l"/>
            <a:pathLst>
              <a:path h="4114800" w="4833157">
                <a:moveTo>
                  <a:pt x="0" y="0"/>
                </a:moveTo>
                <a:lnTo>
                  <a:pt x="4833157" y="0"/>
                </a:lnTo>
                <a:lnTo>
                  <a:pt x="483315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377156" y="-296222"/>
            <a:ext cx="3613983" cy="3240004"/>
          </a:xfrm>
          <a:custGeom>
            <a:avLst/>
            <a:gdLst/>
            <a:ahLst/>
            <a:cxnLst/>
            <a:rect r="r" b="b" t="t" l="l"/>
            <a:pathLst>
              <a:path h="3240004" w="3613983">
                <a:moveTo>
                  <a:pt x="3613983" y="0"/>
                </a:moveTo>
                <a:lnTo>
                  <a:pt x="0" y="0"/>
                </a:lnTo>
                <a:lnTo>
                  <a:pt x="0" y="3240004"/>
                </a:lnTo>
                <a:lnTo>
                  <a:pt x="3613983" y="3240004"/>
                </a:lnTo>
                <a:lnTo>
                  <a:pt x="3613983"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true" flipV="false" rot="0">
            <a:off x="-504214" y="3571229"/>
            <a:ext cx="2628805" cy="2136501"/>
          </a:xfrm>
          <a:custGeom>
            <a:avLst/>
            <a:gdLst/>
            <a:ahLst/>
            <a:cxnLst/>
            <a:rect r="r" b="b" t="t" l="l"/>
            <a:pathLst>
              <a:path h="2136501" w="2628805">
                <a:moveTo>
                  <a:pt x="2628804" y="0"/>
                </a:moveTo>
                <a:lnTo>
                  <a:pt x="0" y="0"/>
                </a:lnTo>
                <a:lnTo>
                  <a:pt x="0" y="2136501"/>
                </a:lnTo>
                <a:lnTo>
                  <a:pt x="2628804" y="2136501"/>
                </a:lnTo>
                <a:lnTo>
                  <a:pt x="2628804"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true" flipV="false" rot="0">
            <a:off x="-377156" y="8036291"/>
            <a:ext cx="2374689" cy="2250709"/>
          </a:xfrm>
          <a:custGeom>
            <a:avLst/>
            <a:gdLst/>
            <a:ahLst/>
            <a:cxnLst/>
            <a:rect r="r" b="b" t="t" l="l"/>
            <a:pathLst>
              <a:path h="2250709" w="2374689">
                <a:moveTo>
                  <a:pt x="2374688" y="0"/>
                </a:moveTo>
                <a:lnTo>
                  <a:pt x="0" y="0"/>
                </a:lnTo>
                <a:lnTo>
                  <a:pt x="0" y="2250709"/>
                </a:lnTo>
                <a:lnTo>
                  <a:pt x="2374688" y="2250709"/>
                </a:lnTo>
                <a:lnTo>
                  <a:pt x="2374688" y="0"/>
                </a:lnTo>
                <a:close/>
              </a:path>
            </a:pathLst>
          </a:custGeom>
          <a:blipFill>
            <a:blip r:embed="rId12"/>
            <a:stretch>
              <a:fillRect l="0" t="0" r="0" b="0"/>
            </a:stretch>
          </a:blipFill>
        </p:spPr>
      </p:sp>
      <p:grpSp>
        <p:nvGrpSpPr>
          <p:cNvPr name="Group 11" id="11"/>
          <p:cNvGrpSpPr/>
          <p:nvPr/>
        </p:nvGrpSpPr>
        <p:grpSpPr>
          <a:xfrm rot="0">
            <a:off x="9144000" y="1906204"/>
            <a:ext cx="7227160" cy="2291595"/>
            <a:chOff x="0" y="0"/>
            <a:chExt cx="1903450" cy="603548"/>
          </a:xfrm>
        </p:grpSpPr>
        <p:sp>
          <p:nvSpPr>
            <p:cNvPr name="Freeform 12" id="12"/>
            <p:cNvSpPr/>
            <p:nvPr/>
          </p:nvSpPr>
          <p:spPr>
            <a:xfrm flipH="false" flipV="false" rot="0">
              <a:off x="0" y="0"/>
              <a:ext cx="1903450" cy="603548"/>
            </a:xfrm>
            <a:custGeom>
              <a:avLst/>
              <a:gdLst/>
              <a:ahLst/>
              <a:cxnLst/>
              <a:rect r="r" b="b" t="t" l="l"/>
              <a:pathLst>
                <a:path h="603548" w="1903450">
                  <a:moveTo>
                    <a:pt x="54633" y="0"/>
                  </a:moveTo>
                  <a:lnTo>
                    <a:pt x="1848817" y="0"/>
                  </a:lnTo>
                  <a:cubicBezTo>
                    <a:pt x="1863307" y="0"/>
                    <a:pt x="1877203" y="5756"/>
                    <a:pt x="1887448" y="16001"/>
                  </a:cubicBezTo>
                  <a:cubicBezTo>
                    <a:pt x="1897694" y="26247"/>
                    <a:pt x="1903450" y="40143"/>
                    <a:pt x="1903450" y="54633"/>
                  </a:cubicBezTo>
                  <a:lnTo>
                    <a:pt x="1903450" y="548915"/>
                  </a:lnTo>
                  <a:cubicBezTo>
                    <a:pt x="1903450" y="579088"/>
                    <a:pt x="1878990" y="603548"/>
                    <a:pt x="1848817" y="603548"/>
                  </a:cubicBezTo>
                  <a:lnTo>
                    <a:pt x="54633" y="603548"/>
                  </a:lnTo>
                  <a:cubicBezTo>
                    <a:pt x="40143" y="603548"/>
                    <a:pt x="26247" y="597792"/>
                    <a:pt x="16001" y="587546"/>
                  </a:cubicBezTo>
                  <a:cubicBezTo>
                    <a:pt x="5756" y="577301"/>
                    <a:pt x="0" y="563405"/>
                    <a:pt x="0" y="548915"/>
                  </a:cubicBezTo>
                  <a:lnTo>
                    <a:pt x="0" y="54633"/>
                  </a:lnTo>
                  <a:cubicBezTo>
                    <a:pt x="0" y="40143"/>
                    <a:pt x="5756" y="26247"/>
                    <a:pt x="16001" y="16001"/>
                  </a:cubicBezTo>
                  <a:cubicBezTo>
                    <a:pt x="26247" y="5756"/>
                    <a:pt x="40143" y="0"/>
                    <a:pt x="54633" y="0"/>
                  </a:cubicBezTo>
                  <a:close/>
                </a:path>
              </a:pathLst>
            </a:custGeom>
            <a:solidFill>
              <a:srgbClr val="FFFFFF"/>
            </a:solidFill>
          </p:spPr>
        </p:sp>
        <p:sp>
          <p:nvSpPr>
            <p:cNvPr name="TextBox 13" id="13"/>
            <p:cNvSpPr txBox="true"/>
            <p:nvPr/>
          </p:nvSpPr>
          <p:spPr>
            <a:xfrm>
              <a:off x="0" y="-38100"/>
              <a:ext cx="1903450" cy="641648"/>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9144000" y="4388299"/>
            <a:ext cx="7227160" cy="2291595"/>
            <a:chOff x="0" y="0"/>
            <a:chExt cx="1903450" cy="603548"/>
          </a:xfrm>
        </p:grpSpPr>
        <p:sp>
          <p:nvSpPr>
            <p:cNvPr name="Freeform 15" id="15"/>
            <p:cNvSpPr/>
            <p:nvPr/>
          </p:nvSpPr>
          <p:spPr>
            <a:xfrm flipH="false" flipV="false" rot="0">
              <a:off x="0" y="0"/>
              <a:ext cx="1903450" cy="603548"/>
            </a:xfrm>
            <a:custGeom>
              <a:avLst/>
              <a:gdLst/>
              <a:ahLst/>
              <a:cxnLst/>
              <a:rect r="r" b="b" t="t" l="l"/>
              <a:pathLst>
                <a:path h="603548" w="1903450">
                  <a:moveTo>
                    <a:pt x="54633" y="0"/>
                  </a:moveTo>
                  <a:lnTo>
                    <a:pt x="1848817" y="0"/>
                  </a:lnTo>
                  <a:cubicBezTo>
                    <a:pt x="1863307" y="0"/>
                    <a:pt x="1877203" y="5756"/>
                    <a:pt x="1887448" y="16001"/>
                  </a:cubicBezTo>
                  <a:cubicBezTo>
                    <a:pt x="1897694" y="26247"/>
                    <a:pt x="1903450" y="40143"/>
                    <a:pt x="1903450" y="54633"/>
                  </a:cubicBezTo>
                  <a:lnTo>
                    <a:pt x="1903450" y="548915"/>
                  </a:lnTo>
                  <a:cubicBezTo>
                    <a:pt x="1903450" y="579088"/>
                    <a:pt x="1878990" y="603548"/>
                    <a:pt x="1848817" y="603548"/>
                  </a:cubicBezTo>
                  <a:lnTo>
                    <a:pt x="54633" y="603548"/>
                  </a:lnTo>
                  <a:cubicBezTo>
                    <a:pt x="40143" y="603548"/>
                    <a:pt x="26247" y="597792"/>
                    <a:pt x="16001" y="587546"/>
                  </a:cubicBezTo>
                  <a:cubicBezTo>
                    <a:pt x="5756" y="577301"/>
                    <a:pt x="0" y="563405"/>
                    <a:pt x="0" y="548915"/>
                  </a:cubicBezTo>
                  <a:lnTo>
                    <a:pt x="0" y="54633"/>
                  </a:lnTo>
                  <a:cubicBezTo>
                    <a:pt x="0" y="40143"/>
                    <a:pt x="5756" y="26247"/>
                    <a:pt x="16001" y="16001"/>
                  </a:cubicBezTo>
                  <a:cubicBezTo>
                    <a:pt x="26247" y="5756"/>
                    <a:pt x="40143" y="0"/>
                    <a:pt x="54633" y="0"/>
                  </a:cubicBezTo>
                  <a:close/>
                </a:path>
              </a:pathLst>
            </a:custGeom>
            <a:solidFill>
              <a:srgbClr val="FFFFFF"/>
            </a:solidFill>
          </p:spPr>
        </p:sp>
        <p:sp>
          <p:nvSpPr>
            <p:cNvPr name="TextBox 16" id="16"/>
            <p:cNvSpPr txBox="true"/>
            <p:nvPr/>
          </p:nvSpPr>
          <p:spPr>
            <a:xfrm>
              <a:off x="0" y="-38100"/>
              <a:ext cx="1903450" cy="641648"/>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9144000" y="6870051"/>
            <a:ext cx="7227160" cy="2291595"/>
            <a:chOff x="0" y="0"/>
            <a:chExt cx="1903450" cy="603548"/>
          </a:xfrm>
        </p:grpSpPr>
        <p:sp>
          <p:nvSpPr>
            <p:cNvPr name="Freeform 18" id="18"/>
            <p:cNvSpPr/>
            <p:nvPr/>
          </p:nvSpPr>
          <p:spPr>
            <a:xfrm flipH="false" flipV="false" rot="0">
              <a:off x="0" y="0"/>
              <a:ext cx="1903450" cy="603548"/>
            </a:xfrm>
            <a:custGeom>
              <a:avLst/>
              <a:gdLst/>
              <a:ahLst/>
              <a:cxnLst/>
              <a:rect r="r" b="b" t="t" l="l"/>
              <a:pathLst>
                <a:path h="603548" w="1903450">
                  <a:moveTo>
                    <a:pt x="54633" y="0"/>
                  </a:moveTo>
                  <a:lnTo>
                    <a:pt x="1848817" y="0"/>
                  </a:lnTo>
                  <a:cubicBezTo>
                    <a:pt x="1863307" y="0"/>
                    <a:pt x="1877203" y="5756"/>
                    <a:pt x="1887448" y="16001"/>
                  </a:cubicBezTo>
                  <a:cubicBezTo>
                    <a:pt x="1897694" y="26247"/>
                    <a:pt x="1903450" y="40143"/>
                    <a:pt x="1903450" y="54633"/>
                  </a:cubicBezTo>
                  <a:lnTo>
                    <a:pt x="1903450" y="548915"/>
                  </a:lnTo>
                  <a:cubicBezTo>
                    <a:pt x="1903450" y="579088"/>
                    <a:pt x="1878990" y="603548"/>
                    <a:pt x="1848817" y="603548"/>
                  </a:cubicBezTo>
                  <a:lnTo>
                    <a:pt x="54633" y="603548"/>
                  </a:lnTo>
                  <a:cubicBezTo>
                    <a:pt x="40143" y="603548"/>
                    <a:pt x="26247" y="597792"/>
                    <a:pt x="16001" y="587546"/>
                  </a:cubicBezTo>
                  <a:cubicBezTo>
                    <a:pt x="5756" y="577301"/>
                    <a:pt x="0" y="563405"/>
                    <a:pt x="0" y="548915"/>
                  </a:cubicBezTo>
                  <a:lnTo>
                    <a:pt x="0" y="54633"/>
                  </a:lnTo>
                  <a:cubicBezTo>
                    <a:pt x="0" y="40143"/>
                    <a:pt x="5756" y="26247"/>
                    <a:pt x="16001" y="16001"/>
                  </a:cubicBezTo>
                  <a:cubicBezTo>
                    <a:pt x="26247" y="5756"/>
                    <a:pt x="40143" y="0"/>
                    <a:pt x="54633" y="0"/>
                  </a:cubicBezTo>
                  <a:close/>
                </a:path>
              </a:pathLst>
            </a:custGeom>
            <a:solidFill>
              <a:srgbClr val="FFFFFF"/>
            </a:solidFill>
          </p:spPr>
        </p:sp>
        <p:sp>
          <p:nvSpPr>
            <p:cNvPr name="TextBox 19" id="19"/>
            <p:cNvSpPr txBox="true"/>
            <p:nvPr/>
          </p:nvSpPr>
          <p:spPr>
            <a:xfrm>
              <a:off x="0" y="-38100"/>
              <a:ext cx="1903450" cy="641648"/>
            </a:xfrm>
            <a:prstGeom prst="rect">
              <a:avLst/>
            </a:prstGeom>
          </p:spPr>
          <p:txBody>
            <a:bodyPr anchor="ctr" rtlCol="false" tIns="50800" lIns="50800" bIns="50800" rIns="50800"/>
            <a:lstStyle/>
            <a:p>
              <a:pPr algn="ctr">
                <a:lnSpc>
                  <a:spcPts val="2659"/>
                </a:lnSpc>
                <a:spcBef>
                  <a:spcPct val="0"/>
                </a:spcBef>
              </a:pPr>
            </a:p>
          </p:txBody>
        </p:sp>
      </p:grpSp>
      <p:sp>
        <p:nvSpPr>
          <p:cNvPr name="TextBox 20" id="20"/>
          <p:cNvSpPr txBox="true"/>
          <p:nvPr/>
        </p:nvSpPr>
        <p:spPr>
          <a:xfrm rot="0">
            <a:off x="2226436" y="5049910"/>
            <a:ext cx="6770010" cy="1130299"/>
          </a:xfrm>
          <a:prstGeom prst="rect">
            <a:avLst/>
          </a:prstGeom>
        </p:spPr>
        <p:txBody>
          <a:bodyPr anchor="t" rtlCol="false" tIns="0" lIns="0" bIns="0" rIns="0">
            <a:spAutoFit/>
          </a:bodyPr>
          <a:lstStyle/>
          <a:p>
            <a:pPr algn="l" marL="0" indent="0" lvl="0">
              <a:lnSpc>
                <a:spcPts val="8499"/>
              </a:lnSpc>
              <a:spcBef>
                <a:spcPct val="0"/>
              </a:spcBef>
            </a:pPr>
            <a:r>
              <a:rPr lang="en-US" sz="8499">
                <a:solidFill>
                  <a:srgbClr val="FFFFFF"/>
                </a:solidFill>
                <a:latin typeface="More Sugar"/>
                <a:ea typeface="More Sugar"/>
                <a:cs typeface="More Sugar"/>
                <a:sym typeface="More Sugar"/>
              </a:rPr>
              <a:t>SOLUTIONS</a:t>
            </a:r>
          </a:p>
        </p:txBody>
      </p:sp>
      <p:sp>
        <p:nvSpPr>
          <p:cNvPr name="TextBox 21" id="21"/>
          <p:cNvSpPr txBox="true"/>
          <p:nvPr/>
        </p:nvSpPr>
        <p:spPr>
          <a:xfrm rot="0">
            <a:off x="9349907" y="2409100"/>
            <a:ext cx="7014058" cy="1566545"/>
          </a:xfrm>
          <a:prstGeom prst="rect">
            <a:avLst/>
          </a:prstGeom>
        </p:spPr>
        <p:txBody>
          <a:bodyPr anchor="t" rtlCol="false" tIns="0" lIns="0" bIns="0" rIns="0">
            <a:spAutoFit/>
          </a:bodyPr>
          <a:lstStyle/>
          <a:p>
            <a:pPr algn="l">
              <a:lnSpc>
                <a:spcPts val="2469"/>
              </a:lnSpc>
            </a:pPr>
            <a:r>
              <a:rPr lang="en-US" sz="1899">
                <a:solidFill>
                  <a:srgbClr val="231F20"/>
                </a:solidFill>
                <a:latin typeface="Tabshoor Demo"/>
                <a:ea typeface="Tabshoor Demo"/>
                <a:cs typeface="Tabshoor Demo"/>
                <a:sym typeface="Tabshoor Demo"/>
              </a:rPr>
              <a:t>The simulator directly addresses this by integrating NASA's asteroid data with USGS environmental layers. By doing this, it connects the abstract astronomical data (the asteroid's path) with its realistic, terrestrial consequences in a single, unified platform.</a:t>
            </a:r>
          </a:p>
        </p:txBody>
      </p:sp>
      <p:sp>
        <p:nvSpPr>
          <p:cNvPr name="TextBox 22" id="22"/>
          <p:cNvSpPr txBox="true"/>
          <p:nvPr/>
        </p:nvSpPr>
        <p:spPr>
          <a:xfrm rot="0">
            <a:off x="9349907" y="1980475"/>
            <a:ext cx="5904877" cy="381000"/>
          </a:xfrm>
          <a:prstGeom prst="rect">
            <a:avLst/>
          </a:prstGeom>
        </p:spPr>
        <p:txBody>
          <a:bodyPr anchor="t" rtlCol="false" tIns="0" lIns="0" bIns="0" rIns="0">
            <a:spAutoFit/>
          </a:bodyPr>
          <a:lstStyle/>
          <a:p>
            <a:pPr algn="l" marL="539748" indent="-269874" lvl="1">
              <a:lnSpc>
                <a:spcPts val="2999"/>
              </a:lnSpc>
              <a:buFont typeface="Arial"/>
              <a:buChar char="•"/>
            </a:pPr>
            <a:r>
              <a:rPr lang="en-US" sz="2499">
                <a:solidFill>
                  <a:srgbClr val="231F20"/>
                </a:solidFill>
                <a:latin typeface="More Sugar"/>
                <a:ea typeface="More Sugar"/>
                <a:cs typeface="More Sugar"/>
                <a:sym typeface="More Sugar"/>
              </a:rPr>
              <a:t>Tactical Planning </a:t>
            </a:r>
          </a:p>
        </p:txBody>
      </p:sp>
      <p:sp>
        <p:nvSpPr>
          <p:cNvPr name="TextBox 23" id="23"/>
          <p:cNvSpPr txBox="true"/>
          <p:nvPr/>
        </p:nvSpPr>
        <p:spPr>
          <a:xfrm rot="0">
            <a:off x="9322475" y="4738720"/>
            <a:ext cx="7048685" cy="1871345"/>
          </a:xfrm>
          <a:prstGeom prst="rect">
            <a:avLst/>
          </a:prstGeom>
        </p:spPr>
        <p:txBody>
          <a:bodyPr anchor="t" rtlCol="false" tIns="0" lIns="0" bIns="0" rIns="0">
            <a:spAutoFit/>
          </a:bodyPr>
          <a:lstStyle/>
          <a:p>
            <a:pPr algn="l">
              <a:lnSpc>
                <a:spcPts val="2469"/>
              </a:lnSpc>
            </a:pPr>
            <a:r>
              <a:rPr lang="en-US" sz="1899">
                <a:solidFill>
                  <a:srgbClr val="231F20"/>
                </a:solidFill>
                <a:latin typeface="Tabshoor Demo"/>
                <a:ea typeface="Tabshoor Demo"/>
                <a:cs typeface="Tabshoor Demo"/>
                <a:sym typeface="Tabshoor Demo"/>
              </a:rPr>
              <a:t>The simulator uses interactive 3D visualizations and intuitive controls to translate complex data into an accessible and understandable experience. This allows non-specialists to explore scenarios easily while maintaining scientific accuracy, bridging the gap between overly technical data and inaccurate, oversimplified graphics.</a:t>
            </a:r>
          </a:p>
        </p:txBody>
      </p:sp>
      <p:sp>
        <p:nvSpPr>
          <p:cNvPr name="TextBox 24" id="24"/>
          <p:cNvSpPr txBox="true"/>
          <p:nvPr/>
        </p:nvSpPr>
        <p:spPr>
          <a:xfrm rot="0">
            <a:off x="9265121" y="4444217"/>
            <a:ext cx="5904877" cy="381000"/>
          </a:xfrm>
          <a:prstGeom prst="rect">
            <a:avLst/>
          </a:prstGeom>
        </p:spPr>
        <p:txBody>
          <a:bodyPr anchor="t" rtlCol="false" tIns="0" lIns="0" bIns="0" rIns="0">
            <a:spAutoFit/>
          </a:bodyPr>
          <a:lstStyle/>
          <a:p>
            <a:pPr algn="l" marL="539748" indent="-269874" lvl="1">
              <a:lnSpc>
                <a:spcPts val="2999"/>
              </a:lnSpc>
              <a:buFont typeface="Arial"/>
              <a:buChar char="•"/>
            </a:pPr>
            <a:r>
              <a:rPr lang="en-US" sz="2499">
                <a:solidFill>
                  <a:srgbClr val="231F20"/>
                </a:solidFill>
                <a:latin typeface="More Sugar"/>
                <a:ea typeface="More Sugar"/>
                <a:cs typeface="More Sugar"/>
                <a:sym typeface="More Sugar"/>
              </a:rPr>
              <a:t>Seamiess Implementation </a:t>
            </a:r>
          </a:p>
        </p:txBody>
      </p:sp>
      <p:sp>
        <p:nvSpPr>
          <p:cNvPr name="TextBox 25" id="25"/>
          <p:cNvSpPr txBox="true"/>
          <p:nvPr/>
        </p:nvSpPr>
        <p:spPr>
          <a:xfrm rot="0">
            <a:off x="9349907" y="7222819"/>
            <a:ext cx="7048685" cy="1871310"/>
          </a:xfrm>
          <a:prstGeom prst="rect">
            <a:avLst/>
          </a:prstGeom>
        </p:spPr>
        <p:txBody>
          <a:bodyPr anchor="t" rtlCol="false" tIns="0" lIns="0" bIns="0" rIns="0">
            <a:spAutoFit/>
          </a:bodyPr>
          <a:lstStyle/>
          <a:p>
            <a:pPr algn="l">
              <a:lnSpc>
                <a:spcPts val="2473"/>
              </a:lnSpc>
            </a:pPr>
            <a:r>
              <a:rPr lang="en-US" sz="1902">
                <a:solidFill>
                  <a:srgbClr val="231F20"/>
                </a:solidFill>
                <a:latin typeface="Tabshoor Demo"/>
                <a:ea typeface="Tabshoor Demo"/>
                <a:cs typeface="Tabshoor Demo"/>
                <a:sym typeface="Tabshoor Demo"/>
              </a:rPr>
              <a:t>The simulator empowers users to take virtual action by allowing them to adjust variables (like asteroid size and velocity) and test different defensive strategies. Most importantly, they see instant updates to the predicted impact zones, which supports serious risk analysis and actual planning for planetary defense.</a:t>
            </a:r>
          </a:p>
        </p:txBody>
      </p:sp>
      <p:sp>
        <p:nvSpPr>
          <p:cNvPr name="TextBox 26" id="26"/>
          <p:cNvSpPr txBox="true"/>
          <p:nvPr/>
        </p:nvSpPr>
        <p:spPr>
          <a:xfrm rot="0">
            <a:off x="9349907" y="6927544"/>
            <a:ext cx="5904877" cy="381000"/>
          </a:xfrm>
          <a:prstGeom prst="rect">
            <a:avLst/>
          </a:prstGeom>
        </p:spPr>
        <p:txBody>
          <a:bodyPr anchor="t" rtlCol="false" tIns="0" lIns="0" bIns="0" rIns="0">
            <a:spAutoFit/>
          </a:bodyPr>
          <a:lstStyle/>
          <a:p>
            <a:pPr algn="l" marL="539748" indent="-269874" lvl="1">
              <a:lnSpc>
                <a:spcPts val="2999"/>
              </a:lnSpc>
              <a:buFont typeface="Arial"/>
              <a:buChar char="•"/>
            </a:pPr>
            <a:r>
              <a:rPr lang="en-US" sz="2499">
                <a:solidFill>
                  <a:srgbClr val="231F20"/>
                </a:solidFill>
                <a:latin typeface="More Sugar"/>
                <a:ea typeface="More Sugar"/>
                <a:cs typeface="More Sugar"/>
                <a:sym typeface="More Sugar"/>
              </a:rPr>
              <a:t>Thorough Evaluation </a:t>
            </a:r>
          </a:p>
        </p:txBody>
      </p:sp>
    </p:spTree>
  </p:cSld>
  <p:clrMapOvr>
    <a:masterClrMapping/>
  </p:clrMapOvr>
  <p:transition spd="fast">
    <p:push dir="d"/>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sp>
        <p:nvSpPr>
          <p:cNvPr name="Freeform 3" id="3"/>
          <p:cNvSpPr/>
          <p:nvPr/>
        </p:nvSpPr>
        <p:spPr>
          <a:xfrm flipH="false" flipV="false" rot="0">
            <a:off x="16098485" y="-2189515"/>
            <a:ext cx="4379029" cy="4379029"/>
          </a:xfrm>
          <a:custGeom>
            <a:avLst/>
            <a:gdLst/>
            <a:ahLst/>
            <a:cxnLst/>
            <a:rect r="r" b="b" t="t" l="l"/>
            <a:pathLst>
              <a:path h="4379029" w="4379029">
                <a:moveTo>
                  <a:pt x="0" y="0"/>
                </a:moveTo>
                <a:lnTo>
                  <a:pt x="4379030" y="0"/>
                </a:lnTo>
                <a:lnTo>
                  <a:pt x="4379030" y="4379030"/>
                </a:lnTo>
                <a:lnTo>
                  <a:pt x="0" y="4379030"/>
                </a:lnTo>
                <a:lnTo>
                  <a:pt x="0" y="0"/>
                </a:lnTo>
                <a:close/>
              </a:path>
            </a:pathLst>
          </a:custGeom>
          <a:blipFill>
            <a:blip r:embed="rId3"/>
            <a:stretch>
              <a:fillRect l="0" t="0" r="0" b="0"/>
            </a:stretch>
          </a:blipFill>
        </p:spPr>
      </p:sp>
      <p:sp>
        <p:nvSpPr>
          <p:cNvPr name="Freeform 4" id="4"/>
          <p:cNvSpPr/>
          <p:nvPr/>
        </p:nvSpPr>
        <p:spPr>
          <a:xfrm flipH="false" flipV="false" rot="0">
            <a:off x="-2226436" y="7736019"/>
            <a:ext cx="4452872" cy="3278427"/>
          </a:xfrm>
          <a:custGeom>
            <a:avLst/>
            <a:gdLst/>
            <a:ahLst/>
            <a:cxnLst/>
            <a:rect r="r" b="b" t="t" l="l"/>
            <a:pathLst>
              <a:path h="3278427" w="4452872">
                <a:moveTo>
                  <a:pt x="0" y="0"/>
                </a:moveTo>
                <a:lnTo>
                  <a:pt x="4452872" y="0"/>
                </a:lnTo>
                <a:lnTo>
                  <a:pt x="4452872" y="3278428"/>
                </a:lnTo>
                <a:lnTo>
                  <a:pt x="0" y="3278428"/>
                </a:lnTo>
                <a:lnTo>
                  <a:pt x="0" y="0"/>
                </a:lnTo>
                <a:close/>
              </a:path>
            </a:pathLst>
          </a:custGeom>
          <a:blipFill>
            <a:blip r:embed="rId4"/>
            <a:stretch>
              <a:fillRect l="0" t="0" r="0" b="0"/>
            </a:stretch>
          </a:blipFill>
        </p:spPr>
      </p:sp>
      <p:sp>
        <p:nvSpPr>
          <p:cNvPr name="Freeform 5" id="5"/>
          <p:cNvSpPr/>
          <p:nvPr/>
        </p:nvSpPr>
        <p:spPr>
          <a:xfrm flipH="true" flipV="false" rot="0">
            <a:off x="15411448" y="6848344"/>
            <a:ext cx="6546571" cy="4819913"/>
          </a:xfrm>
          <a:custGeom>
            <a:avLst/>
            <a:gdLst/>
            <a:ahLst/>
            <a:cxnLst/>
            <a:rect r="r" b="b" t="t" l="l"/>
            <a:pathLst>
              <a:path h="4819913" w="6546571">
                <a:moveTo>
                  <a:pt x="6546571" y="0"/>
                </a:moveTo>
                <a:lnTo>
                  <a:pt x="0" y="0"/>
                </a:lnTo>
                <a:lnTo>
                  <a:pt x="0" y="4819912"/>
                </a:lnTo>
                <a:lnTo>
                  <a:pt x="6546571" y="4819912"/>
                </a:lnTo>
                <a:lnTo>
                  <a:pt x="6546571" y="0"/>
                </a:lnTo>
                <a:close/>
              </a:path>
            </a:pathLst>
          </a:custGeom>
          <a:blipFill>
            <a:blip r:embed="rId4"/>
            <a:stretch>
              <a:fillRect l="0" t="0" r="0" b="0"/>
            </a:stretch>
          </a:blipFill>
        </p:spPr>
      </p:sp>
      <p:sp>
        <p:nvSpPr>
          <p:cNvPr name="Freeform 6" id="6"/>
          <p:cNvSpPr/>
          <p:nvPr/>
        </p:nvSpPr>
        <p:spPr>
          <a:xfrm flipH="false" flipV="false" rot="0">
            <a:off x="15169999" y="7336437"/>
            <a:ext cx="4833157" cy="4114800"/>
          </a:xfrm>
          <a:custGeom>
            <a:avLst/>
            <a:gdLst/>
            <a:ahLst/>
            <a:cxnLst/>
            <a:rect r="r" b="b" t="t" l="l"/>
            <a:pathLst>
              <a:path h="4114800" w="4833157">
                <a:moveTo>
                  <a:pt x="0" y="0"/>
                </a:moveTo>
                <a:lnTo>
                  <a:pt x="4833157" y="0"/>
                </a:lnTo>
                <a:lnTo>
                  <a:pt x="48331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1123862" y="-1237414"/>
            <a:ext cx="3613983" cy="3240004"/>
          </a:xfrm>
          <a:custGeom>
            <a:avLst/>
            <a:gdLst/>
            <a:ahLst/>
            <a:cxnLst/>
            <a:rect r="r" b="b" t="t" l="l"/>
            <a:pathLst>
              <a:path h="3240004" w="3613983">
                <a:moveTo>
                  <a:pt x="3613984" y="0"/>
                </a:moveTo>
                <a:lnTo>
                  <a:pt x="0" y="0"/>
                </a:lnTo>
                <a:lnTo>
                  <a:pt x="0" y="3240004"/>
                </a:lnTo>
                <a:lnTo>
                  <a:pt x="3613984" y="3240004"/>
                </a:lnTo>
                <a:lnTo>
                  <a:pt x="3613984"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true" flipV="false" rot="0">
            <a:off x="-631272" y="4421786"/>
            <a:ext cx="2628805" cy="2136501"/>
          </a:xfrm>
          <a:custGeom>
            <a:avLst/>
            <a:gdLst/>
            <a:ahLst/>
            <a:cxnLst/>
            <a:rect r="r" b="b" t="t" l="l"/>
            <a:pathLst>
              <a:path h="2136501" w="2628805">
                <a:moveTo>
                  <a:pt x="2628804" y="0"/>
                </a:moveTo>
                <a:lnTo>
                  <a:pt x="0" y="0"/>
                </a:lnTo>
                <a:lnTo>
                  <a:pt x="0" y="2136501"/>
                </a:lnTo>
                <a:lnTo>
                  <a:pt x="2628804" y="2136501"/>
                </a:lnTo>
                <a:lnTo>
                  <a:pt x="2628804"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true" flipV="false" rot="0">
            <a:off x="-377156" y="8036291"/>
            <a:ext cx="2374689" cy="2250709"/>
          </a:xfrm>
          <a:custGeom>
            <a:avLst/>
            <a:gdLst/>
            <a:ahLst/>
            <a:cxnLst/>
            <a:rect r="r" b="b" t="t" l="l"/>
            <a:pathLst>
              <a:path h="2250709" w="2374689">
                <a:moveTo>
                  <a:pt x="2374688" y="0"/>
                </a:moveTo>
                <a:lnTo>
                  <a:pt x="0" y="0"/>
                </a:lnTo>
                <a:lnTo>
                  <a:pt x="0" y="2250709"/>
                </a:lnTo>
                <a:lnTo>
                  <a:pt x="2374688" y="2250709"/>
                </a:lnTo>
                <a:lnTo>
                  <a:pt x="2374688" y="0"/>
                </a:lnTo>
                <a:close/>
              </a:path>
            </a:pathLst>
          </a:custGeom>
          <a:blipFill>
            <a:blip r:embed="rId11"/>
            <a:stretch>
              <a:fillRect l="0" t="0" r="0" b="0"/>
            </a:stretch>
          </a:blipFill>
        </p:spPr>
      </p:sp>
      <p:sp>
        <p:nvSpPr>
          <p:cNvPr name="TextBox 10" id="10"/>
          <p:cNvSpPr txBox="true"/>
          <p:nvPr/>
        </p:nvSpPr>
        <p:spPr>
          <a:xfrm rot="0">
            <a:off x="817794" y="1650731"/>
            <a:ext cx="17025855" cy="6385560"/>
          </a:xfrm>
          <a:prstGeom prst="rect">
            <a:avLst/>
          </a:prstGeom>
        </p:spPr>
        <p:txBody>
          <a:bodyPr anchor="t" rtlCol="false" tIns="0" lIns="0" bIns="0" rIns="0">
            <a:spAutoFit/>
          </a:bodyPr>
          <a:lstStyle/>
          <a:p>
            <a:pPr algn="ctr">
              <a:lnSpc>
                <a:spcPts val="4199"/>
              </a:lnSpc>
            </a:pPr>
            <a:r>
              <a:rPr lang="en-US" sz="2799">
                <a:solidFill>
                  <a:srgbClr val="FFFFFF"/>
                </a:solidFill>
                <a:latin typeface="Alfa Slab One"/>
                <a:ea typeface="Alfa Slab One"/>
                <a:cs typeface="Alfa Slab One"/>
                <a:sym typeface="Alfa Slab One"/>
              </a:rPr>
              <a:t>Data Integration:-</a:t>
            </a:r>
          </a:p>
          <a:p>
            <a:pPr algn="ctr">
              <a:lnSpc>
                <a:spcPts val="3749"/>
              </a:lnSpc>
            </a:pPr>
            <a:r>
              <a:rPr lang="en-US" sz="2499">
                <a:solidFill>
                  <a:srgbClr val="FFFFFF"/>
                </a:solidFill>
                <a:latin typeface="Tabshoor Demo"/>
                <a:ea typeface="Tabshoor Demo"/>
                <a:cs typeface="Tabshoor Demo"/>
                <a:sym typeface="Tabshoor Demo"/>
              </a:rPr>
              <a:t> Fetch live asteroid data from NASA NEO API and JPL SBDB; ingest USGS DEMs, tsunami zones, and seismic hazard maps. </a:t>
            </a:r>
          </a:p>
          <a:p>
            <a:pPr algn="ctr">
              <a:lnSpc>
                <a:spcPts val="4199"/>
              </a:lnSpc>
            </a:pPr>
            <a:r>
              <a:rPr lang="en-US" sz="2799">
                <a:solidFill>
                  <a:srgbClr val="FFFFFF"/>
                </a:solidFill>
                <a:latin typeface="Alfa Slab One"/>
                <a:ea typeface="Alfa Slab One"/>
                <a:cs typeface="Alfa Slab One"/>
                <a:sym typeface="Alfa Slab One"/>
              </a:rPr>
              <a:t> </a:t>
            </a:r>
            <a:r>
              <a:rPr lang="en-US" sz="2799">
                <a:solidFill>
                  <a:srgbClr val="FFFFFF"/>
                </a:solidFill>
                <a:latin typeface="Alfa Slab One"/>
                <a:ea typeface="Alfa Slab One"/>
                <a:cs typeface="Alfa Slab One"/>
                <a:sym typeface="Alfa Slab One"/>
              </a:rPr>
              <a:t>Simulation Engine:-</a:t>
            </a:r>
          </a:p>
          <a:p>
            <a:pPr algn="ctr">
              <a:lnSpc>
                <a:spcPts val="3749"/>
              </a:lnSpc>
            </a:pPr>
            <a:r>
              <a:rPr lang="en-US" sz="2499">
                <a:solidFill>
                  <a:srgbClr val="FFFFFF"/>
                </a:solidFill>
                <a:latin typeface="Tabshoor Demo"/>
                <a:ea typeface="Tabshoor Demo"/>
                <a:cs typeface="Tabshoor Demo"/>
                <a:sym typeface="Tabshoor Demo"/>
              </a:rPr>
              <a:t> Use orbital-mechanics libraries to propagate trajectories and calculate impact probabilities.</a:t>
            </a:r>
          </a:p>
          <a:p>
            <a:pPr algn="ctr">
              <a:lnSpc>
                <a:spcPts val="4199"/>
              </a:lnSpc>
            </a:pPr>
            <a:r>
              <a:rPr lang="en-US" sz="2799">
                <a:solidFill>
                  <a:srgbClr val="FFFFFF"/>
                </a:solidFill>
                <a:latin typeface="Alfa Slab One"/>
                <a:ea typeface="Alfa Slab One"/>
                <a:cs typeface="Alfa Slab One"/>
                <a:sym typeface="Alfa Slab One"/>
              </a:rPr>
              <a:t> </a:t>
            </a:r>
            <a:r>
              <a:rPr lang="en-US" sz="2799">
                <a:solidFill>
                  <a:srgbClr val="FFFFFF"/>
                </a:solidFill>
                <a:latin typeface="Alfa Slab One"/>
                <a:ea typeface="Alfa Slab One"/>
                <a:cs typeface="Alfa Slab One"/>
                <a:sym typeface="Alfa Slab One"/>
              </a:rPr>
              <a:t>Impact Physics:-</a:t>
            </a:r>
          </a:p>
          <a:p>
            <a:pPr algn="ctr">
              <a:lnSpc>
                <a:spcPts val="3749"/>
              </a:lnSpc>
            </a:pPr>
            <a:r>
              <a:rPr lang="en-US" sz="2499">
                <a:solidFill>
                  <a:srgbClr val="FFFFFF"/>
                </a:solidFill>
                <a:latin typeface="Tabshoor Demo"/>
                <a:ea typeface="Tabshoor Demo"/>
                <a:cs typeface="Tabshoor Demo"/>
                <a:sym typeface="Tabshoor Demo"/>
              </a:rPr>
              <a:t> Implement formulas to estimate crater size, blast radius, seismic magnitude, and tsunami generation.,</a:t>
            </a:r>
          </a:p>
          <a:p>
            <a:pPr algn="ctr">
              <a:lnSpc>
                <a:spcPts val="4199"/>
              </a:lnSpc>
            </a:pPr>
            <a:r>
              <a:rPr lang="en-US" sz="2799">
                <a:solidFill>
                  <a:srgbClr val="FFFFFF"/>
                </a:solidFill>
                <a:latin typeface="Alfa Slab One"/>
                <a:ea typeface="Alfa Slab One"/>
                <a:cs typeface="Alfa Slab One"/>
                <a:sym typeface="Alfa Slab One"/>
              </a:rPr>
              <a:t>Visualization:-</a:t>
            </a:r>
          </a:p>
          <a:p>
            <a:pPr algn="ctr">
              <a:lnSpc>
                <a:spcPts val="3749"/>
              </a:lnSpc>
            </a:pPr>
            <a:r>
              <a:rPr lang="en-US" sz="2499">
                <a:solidFill>
                  <a:srgbClr val="FFFFFF"/>
                </a:solidFill>
                <a:latin typeface="Tabshoor Demo"/>
                <a:ea typeface="Tabshoor Demo"/>
                <a:cs typeface="Tabshoor Demo"/>
                <a:sym typeface="Tabshoor Demo"/>
              </a:rPr>
              <a:t> Build a React/Cesium web app for 3D orbital paths and Earth overlays.</a:t>
            </a:r>
          </a:p>
          <a:p>
            <a:pPr algn="ctr">
              <a:lnSpc>
                <a:spcPts val="4199"/>
              </a:lnSpc>
            </a:pPr>
            <a:r>
              <a:rPr lang="en-US" sz="2799">
                <a:solidFill>
                  <a:srgbClr val="FFFFFF"/>
                </a:solidFill>
                <a:latin typeface="Alfa Slab One"/>
                <a:ea typeface="Alfa Slab One"/>
                <a:cs typeface="Alfa Slab One"/>
                <a:sym typeface="Alfa Slab One"/>
              </a:rPr>
              <a:t>Mitigation Module:-</a:t>
            </a:r>
          </a:p>
          <a:p>
            <a:pPr algn="ctr">
              <a:lnSpc>
                <a:spcPts val="3749"/>
              </a:lnSpc>
            </a:pPr>
            <a:r>
              <a:rPr lang="en-US" sz="2499">
                <a:solidFill>
                  <a:srgbClr val="FFFFFF"/>
                </a:solidFill>
                <a:latin typeface="Tabshoor Demo"/>
                <a:ea typeface="Tabshoor Demo"/>
                <a:cs typeface="Tabshoor Demo"/>
                <a:sym typeface="Tabshoor Demo"/>
              </a:rPr>
              <a:t> Model kinetic impactors and gravity tractors by applying delta-v changes.</a:t>
            </a:r>
          </a:p>
          <a:p>
            <a:pPr algn="ctr">
              <a:lnSpc>
                <a:spcPts val="4199"/>
              </a:lnSpc>
            </a:pPr>
            <a:r>
              <a:rPr lang="en-US" sz="2799">
                <a:solidFill>
                  <a:srgbClr val="FFFFFF"/>
                </a:solidFill>
                <a:latin typeface="Alfa Slab One"/>
                <a:ea typeface="Alfa Slab One"/>
                <a:cs typeface="Alfa Slab One"/>
                <a:sym typeface="Alfa Slab One"/>
              </a:rPr>
              <a:t>User Experience:-</a:t>
            </a:r>
          </a:p>
          <a:p>
            <a:pPr algn="ctr">
              <a:lnSpc>
                <a:spcPts val="3749"/>
              </a:lnSpc>
            </a:pPr>
            <a:r>
              <a:rPr lang="en-US" sz="2499">
                <a:solidFill>
                  <a:srgbClr val="FFFFFF"/>
                </a:solidFill>
                <a:latin typeface="Tabshoor Demo"/>
                <a:ea typeface="Tabshoor Demo"/>
                <a:cs typeface="Tabshoor Demo"/>
                <a:sym typeface="Tabshoor Demo"/>
              </a:rPr>
              <a:t>Provide tooltips, infographics, and a gamified “Defend Earth” scenario.</a:t>
            </a:r>
          </a:p>
          <a:p>
            <a:pPr algn="ctr" marL="0" indent="0" lvl="0">
              <a:lnSpc>
                <a:spcPts val="3749"/>
              </a:lnSpc>
            </a:pPr>
          </a:p>
        </p:txBody>
      </p:sp>
      <p:sp>
        <p:nvSpPr>
          <p:cNvPr name="TextBox 11" id="11"/>
          <p:cNvSpPr txBox="true"/>
          <p:nvPr/>
        </p:nvSpPr>
        <p:spPr>
          <a:xfrm rot="0">
            <a:off x="3594386" y="544513"/>
            <a:ext cx="11099227" cy="1130299"/>
          </a:xfrm>
          <a:prstGeom prst="rect">
            <a:avLst/>
          </a:prstGeom>
        </p:spPr>
        <p:txBody>
          <a:bodyPr anchor="t" rtlCol="false" tIns="0" lIns="0" bIns="0" rIns="0">
            <a:spAutoFit/>
          </a:bodyPr>
          <a:lstStyle/>
          <a:p>
            <a:pPr algn="ctr" marL="0" indent="0" lvl="0">
              <a:lnSpc>
                <a:spcPts val="8499"/>
              </a:lnSpc>
              <a:spcBef>
                <a:spcPct val="0"/>
              </a:spcBef>
            </a:pPr>
            <a:r>
              <a:rPr lang="en-US" sz="8499">
                <a:solidFill>
                  <a:srgbClr val="FFFFFF"/>
                </a:solidFill>
                <a:latin typeface="More Sugar"/>
                <a:ea typeface="More Sugar"/>
                <a:cs typeface="More Sugar"/>
                <a:sym typeface="More Sugar"/>
              </a:rPr>
              <a:t>Methodo</a:t>
            </a:r>
            <a:r>
              <a:rPr lang="en-US" sz="8499" strike="noStrike" u="none">
                <a:solidFill>
                  <a:srgbClr val="FFFFFF"/>
                </a:solidFill>
                <a:latin typeface="More Sugar"/>
                <a:ea typeface="More Sugar"/>
                <a:cs typeface="More Sugar"/>
                <a:sym typeface="More Sugar"/>
              </a:rPr>
              <a:t>l</a:t>
            </a:r>
            <a:r>
              <a:rPr lang="en-US" sz="8499" strike="noStrike" u="none">
                <a:solidFill>
                  <a:srgbClr val="FFFFFF"/>
                </a:solidFill>
                <a:latin typeface="More Sugar"/>
                <a:ea typeface="More Sugar"/>
                <a:cs typeface="More Sugar"/>
                <a:sym typeface="More Sugar"/>
              </a:rPr>
              <a:t>og</a:t>
            </a:r>
            <a:r>
              <a:rPr lang="en-US" sz="8499" strike="noStrike" u="none">
                <a:solidFill>
                  <a:srgbClr val="FFFFFF"/>
                </a:solidFill>
                <a:latin typeface="More Sugar"/>
                <a:ea typeface="More Sugar"/>
                <a:cs typeface="More Sugar"/>
                <a:sym typeface="More Sugar"/>
              </a:rPr>
              <a:t>y</a:t>
            </a:r>
          </a:p>
        </p:txBody>
      </p:sp>
      <p:sp>
        <p:nvSpPr>
          <p:cNvPr name="TextBox 12" id="12"/>
          <p:cNvSpPr txBox="true"/>
          <p:nvPr/>
        </p:nvSpPr>
        <p:spPr>
          <a:xfrm rot="0">
            <a:off x="3879941" y="8745538"/>
            <a:ext cx="10528119" cy="1016000"/>
          </a:xfrm>
          <a:prstGeom prst="rect">
            <a:avLst/>
          </a:prstGeom>
        </p:spPr>
        <p:txBody>
          <a:bodyPr anchor="t" rtlCol="false" tIns="0" lIns="0" bIns="0" rIns="0">
            <a:spAutoFit/>
          </a:bodyPr>
          <a:lstStyle/>
          <a:p>
            <a:pPr algn="ctr">
              <a:lnSpc>
                <a:spcPts val="2499"/>
              </a:lnSpc>
              <a:spcBef>
                <a:spcPct val="0"/>
              </a:spcBef>
            </a:pPr>
            <a:r>
              <a:rPr lang="en-US" sz="2499">
                <a:solidFill>
                  <a:srgbClr val="FFFFFF"/>
                </a:solidFill>
                <a:latin typeface="Tabshoor Demo"/>
                <a:ea typeface="Tabshoor Demo"/>
                <a:cs typeface="Tabshoor Demo"/>
                <a:sym typeface="Tabshoor Demo"/>
              </a:rPr>
              <a:t>Analyze requirements, build a minimal viable product with live NASA data and a basic orbit visualizer, integrate impact calculations and USGS overlays, add mitigation features, test, and refine.</a:t>
            </a:r>
          </a:p>
        </p:txBody>
      </p:sp>
      <p:sp>
        <p:nvSpPr>
          <p:cNvPr name="TextBox 13" id="13"/>
          <p:cNvSpPr txBox="true"/>
          <p:nvPr/>
        </p:nvSpPr>
        <p:spPr>
          <a:xfrm rot="0">
            <a:off x="2710311" y="7685358"/>
            <a:ext cx="13240823" cy="1130299"/>
          </a:xfrm>
          <a:prstGeom prst="rect">
            <a:avLst/>
          </a:prstGeom>
        </p:spPr>
        <p:txBody>
          <a:bodyPr anchor="t" rtlCol="false" tIns="0" lIns="0" bIns="0" rIns="0">
            <a:spAutoFit/>
          </a:bodyPr>
          <a:lstStyle/>
          <a:p>
            <a:pPr algn="ctr" marL="0" indent="0" lvl="0">
              <a:lnSpc>
                <a:spcPts val="8499"/>
              </a:lnSpc>
              <a:spcBef>
                <a:spcPct val="0"/>
              </a:spcBef>
            </a:pPr>
            <a:r>
              <a:rPr lang="en-US" sz="8499">
                <a:solidFill>
                  <a:srgbClr val="FFFFFF"/>
                </a:solidFill>
                <a:latin typeface="More Sugar"/>
                <a:ea typeface="More Sugar"/>
                <a:cs typeface="More Sugar"/>
                <a:sym typeface="More Sugar"/>
              </a:rPr>
              <a:t>Workflow:-</a:t>
            </a:r>
          </a:p>
        </p:txBody>
      </p:sp>
    </p:spTree>
  </p:cSld>
  <p:clrMapOvr>
    <a:masterClrMapping/>
  </p:clrMapOvr>
  <p:transition spd="fast">
    <p:push dir="u"/>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555"/>
            </a:stretch>
          </a:blipFill>
        </p:spPr>
      </p:sp>
      <p:sp>
        <p:nvSpPr>
          <p:cNvPr name="Freeform 3" id="3"/>
          <p:cNvSpPr/>
          <p:nvPr/>
        </p:nvSpPr>
        <p:spPr>
          <a:xfrm flipH="false" flipV="false" rot="0">
            <a:off x="16098485" y="-2449534"/>
            <a:ext cx="4379029" cy="4379029"/>
          </a:xfrm>
          <a:custGeom>
            <a:avLst/>
            <a:gdLst/>
            <a:ahLst/>
            <a:cxnLst/>
            <a:rect r="r" b="b" t="t" l="l"/>
            <a:pathLst>
              <a:path h="4379029" w="4379029">
                <a:moveTo>
                  <a:pt x="0" y="0"/>
                </a:moveTo>
                <a:lnTo>
                  <a:pt x="4379030" y="0"/>
                </a:lnTo>
                <a:lnTo>
                  <a:pt x="4379030" y="4379030"/>
                </a:lnTo>
                <a:lnTo>
                  <a:pt x="0" y="4379030"/>
                </a:lnTo>
                <a:lnTo>
                  <a:pt x="0" y="0"/>
                </a:lnTo>
                <a:close/>
              </a:path>
            </a:pathLst>
          </a:custGeom>
          <a:blipFill>
            <a:blip r:embed="rId3"/>
            <a:stretch>
              <a:fillRect l="0" t="0" r="0" b="0"/>
            </a:stretch>
          </a:blipFill>
        </p:spPr>
      </p:sp>
      <p:sp>
        <p:nvSpPr>
          <p:cNvPr name="Freeform 4" id="4"/>
          <p:cNvSpPr/>
          <p:nvPr/>
        </p:nvSpPr>
        <p:spPr>
          <a:xfrm flipH="false" flipV="false" rot="0">
            <a:off x="-2226436" y="7736019"/>
            <a:ext cx="4452872" cy="3278427"/>
          </a:xfrm>
          <a:custGeom>
            <a:avLst/>
            <a:gdLst/>
            <a:ahLst/>
            <a:cxnLst/>
            <a:rect r="r" b="b" t="t" l="l"/>
            <a:pathLst>
              <a:path h="3278427" w="4452872">
                <a:moveTo>
                  <a:pt x="0" y="0"/>
                </a:moveTo>
                <a:lnTo>
                  <a:pt x="4452872" y="0"/>
                </a:lnTo>
                <a:lnTo>
                  <a:pt x="4452872" y="3278428"/>
                </a:lnTo>
                <a:lnTo>
                  <a:pt x="0" y="3278428"/>
                </a:lnTo>
                <a:lnTo>
                  <a:pt x="0" y="0"/>
                </a:lnTo>
                <a:close/>
              </a:path>
            </a:pathLst>
          </a:custGeom>
          <a:blipFill>
            <a:blip r:embed="rId4"/>
            <a:stretch>
              <a:fillRect l="0" t="0" r="0" b="0"/>
            </a:stretch>
          </a:blipFill>
        </p:spPr>
      </p:sp>
      <p:sp>
        <p:nvSpPr>
          <p:cNvPr name="Freeform 5" id="5"/>
          <p:cNvSpPr/>
          <p:nvPr/>
        </p:nvSpPr>
        <p:spPr>
          <a:xfrm flipH="true" flipV="false" rot="0">
            <a:off x="15411448" y="6848344"/>
            <a:ext cx="6546571" cy="4819913"/>
          </a:xfrm>
          <a:custGeom>
            <a:avLst/>
            <a:gdLst/>
            <a:ahLst/>
            <a:cxnLst/>
            <a:rect r="r" b="b" t="t" l="l"/>
            <a:pathLst>
              <a:path h="4819913" w="6546571">
                <a:moveTo>
                  <a:pt x="6546571" y="0"/>
                </a:moveTo>
                <a:lnTo>
                  <a:pt x="0" y="0"/>
                </a:lnTo>
                <a:lnTo>
                  <a:pt x="0" y="4819912"/>
                </a:lnTo>
                <a:lnTo>
                  <a:pt x="6546571" y="4819912"/>
                </a:lnTo>
                <a:lnTo>
                  <a:pt x="6546571" y="0"/>
                </a:lnTo>
                <a:close/>
              </a:path>
            </a:pathLst>
          </a:custGeom>
          <a:blipFill>
            <a:blip r:embed="rId4"/>
            <a:stretch>
              <a:fillRect l="0" t="0" r="0" b="0"/>
            </a:stretch>
          </a:blipFill>
        </p:spPr>
      </p:sp>
      <p:sp>
        <p:nvSpPr>
          <p:cNvPr name="Freeform 6" id="6"/>
          <p:cNvSpPr/>
          <p:nvPr/>
        </p:nvSpPr>
        <p:spPr>
          <a:xfrm flipH="false" flipV="false" rot="0">
            <a:off x="15169999" y="7336437"/>
            <a:ext cx="4833157" cy="4114800"/>
          </a:xfrm>
          <a:custGeom>
            <a:avLst/>
            <a:gdLst/>
            <a:ahLst/>
            <a:cxnLst/>
            <a:rect r="r" b="b" t="t" l="l"/>
            <a:pathLst>
              <a:path h="4114800" w="4833157">
                <a:moveTo>
                  <a:pt x="0" y="0"/>
                </a:moveTo>
                <a:lnTo>
                  <a:pt x="4833157" y="0"/>
                </a:lnTo>
                <a:lnTo>
                  <a:pt x="48331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1387547" y="-1310509"/>
            <a:ext cx="3613983" cy="3240004"/>
          </a:xfrm>
          <a:custGeom>
            <a:avLst/>
            <a:gdLst/>
            <a:ahLst/>
            <a:cxnLst/>
            <a:rect r="r" b="b" t="t" l="l"/>
            <a:pathLst>
              <a:path h="3240004" w="3613983">
                <a:moveTo>
                  <a:pt x="3613983" y="0"/>
                </a:moveTo>
                <a:lnTo>
                  <a:pt x="0" y="0"/>
                </a:lnTo>
                <a:lnTo>
                  <a:pt x="0" y="3240005"/>
                </a:lnTo>
                <a:lnTo>
                  <a:pt x="3613983" y="3240005"/>
                </a:lnTo>
                <a:lnTo>
                  <a:pt x="3613983"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true" flipV="false" rot="0">
            <a:off x="-377156" y="8036291"/>
            <a:ext cx="2374689" cy="2250709"/>
          </a:xfrm>
          <a:custGeom>
            <a:avLst/>
            <a:gdLst/>
            <a:ahLst/>
            <a:cxnLst/>
            <a:rect r="r" b="b" t="t" l="l"/>
            <a:pathLst>
              <a:path h="2250709" w="2374689">
                <a:moveTo>
                  <a:pt x="2374688" y="0"/>
                </a:moveTo>
                <a:lnTo>
                  <a:pt x="0" y="0"/>
                </a:lnTo>
                <a:lnTo>
                  <a:pt x="0" y="2250709"/>
                </a:lnTo>
                <a:lnTo>
                  <a:pt x="2374688" y="2250709"/>
                </a:lnTo>
                <a:lnTo>
                  <a:pt x="2374688" y="0"/>
                </a:lnTo>
                <a:close/>
              </a:path>
            </a:pathLst>
          </a:custGeom>
          <a:blipFill>
            <a:blip r:embed="rId9"/>
            <a:stretch>
              <a:fillRect l="0" t="0" r="0" b="0"/>
            </a:stretch>
          </a:blipFill>
        </p:spPr>
      </p:sp>
      <p:sp>
        <p:nvSpPr>
          <p:cNvPr name="TextBox 9" id="9"/>
          <p:cNvSpPr txBox="true"/>
          <p:nvPr/>
        </p:nvSpPr>
        <p:spPr>
          <a:xfrm rot="0">
            <a:off x="131764" y="2026477"/>
            <a:ext cx="18156236" cy="739775"/>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Tabshoor Demo"/>
                <a:ea typeface="Tabshoor Demo"/>
                <a:cs typeface="Tabshoor Demo"/>
                <a:sym typeface="Tabshoor Demo"/>
              </a:rPr>
              <a:t>Our platform uniquely combines scientific rigor with an intuitive interface. It educates the public, supports policymakers, and encourages early detection advocacy. By merging trusted datasets and validated physics, it surpasses existing tools that are either too technical or oversimplified</a:t>
            </a:r>
          </a:p>
        </p:txBody>
      </p:sp>
      <p:sp>
        <p:nvSpPr>
          <p:cNvPr name="TextBox 10" id="10"/>
          <p:cNvSpPr txBox="true"/>
          <p:nvPr/>
        </p:nvSpPr>
        <p:spPr>
          <a:xfrm rot="0">
            <a:off x="4575964" y="468997"/>
            <a:ext cx="9482559" cy="1460499"/>
          </a:xfrm>
          <a:prstGeom prst="rect">
            <a:avLst/>
          </a:prstGeom>
        </p:spPr>
        <p:txBody>
          <a:bodyPr anchor="t" rtlCol="false" tIns="0" lIns="0" bIns="0" rIns="0">
            <a:spAutoFit/>
          </a:bodyPr>
          <a:lstStyle/>
          <a:p>
            <a:pPr algn="ctr">
              <a:lnSpc>
                <a:spcPts val="11900"/>
              </a:lnSpc>
              <a:spcBef>
                <a:spcPct val="0"/>
              </a:spcBef>
            </a:pPr>
            <a:r>
              <a:rPr lang="en-US" sz="8500">
                <a:solidFill>
                  <a:srgbClr val="FFFFFF"/>
                </a:solidFill>
                <a:latin typeface="More Sugar"/>
                <a:ea typeface="More Sugar"/>
                <a:cs typeface="More Sugar"/>
                <a:sym typeface="More Sugar"/>
              </a:rPr>
              <a:t>Val</a:t>
            </a:r>
            <a:r>
              <a:rPr lang="en-US" sz="8500">
                <a:solidFill>
                  <a:srgbClr val="FFFFFF"/>
                </a:solidFill>
                <a:latin typeface="More Sugar"/>
                <a:ea typeface="More Sugar"/>
                <a:cs typeface="More Sugar"/>
                <a:sym typeface="More Sugar"/>
              </a:rPr>
              <a:t>ue Proposition:-</a:t>
            </a:r>
          </a:p>
        </p:txBody>
      </p:sp>
      <p:sp>
        <p:nvSpPr>
          <p:cNvPr name="TextBox 11" id="11"/>
          <p:cNvSpPr txBox="true"/>
          <p:nvPr/>
        </p:nvSpPr>
        <p:spPr>
          <a:xfrm rot="0">
            <a:off x="6456619" y="7251832"/>
            <a:ext cx="5721251" cy="1130299"/>
          </a:xfrm>
          <a:prstGeom prst="rect">
            <a:avLst/>
          </a:prstGeom>
        </p:spPr>
        <p:txBody>
          <a:bodyPr anchor="t" rtlCol="false" tIns="0" lIns="0" bIns="0" rIns="0">
            <a:spAutoFit/>
          </a:bodyPr>
          <a:lstStyle/>
          <a:p>
            <a:pPr algn="ctr">
              <a:lnSpc>
                <a:spcPts val="8499"/>
              </a:lnSpc>
              <a:spcBef>
                <a:spcPct val="0"/>
              </a:spcBef>
            </a:pPr>
            <a:r>
              <a:rPr lang="en-US" sz="8499">
                <a:solidFill>
                  <a:srgbClr val="FFFFFF"/>
                </a:solidFill>
                <a:latin typeface="More Sugar"/>
                <a:ea typeface="More Sugar"/>
                <a:cs typeface="More Sugar"/>
                <a:sym typeface="More Sugar"/>
              </a:rPr>
              <a:t>Res</a:t>
            </a:r>
            <a:r>
              <a:rPr lang="en-US" sz="8499">
                <a:solidFill>
                  <a:srgbClr val="FFFFFF"/>
                </a:solidFill>
                <a:latin typeface="More Sugar"/>
                <a:ea typeface="More Sugar"/>
                <a:cs typeface="More Sugar"/>
                <a:sym typeface="More Sugar"/>
              </a:rPr>
              <a:t>ources:-</a:t>
            </a:r>
          </a:p>
        </p:txBody>
      </p:sp>
      <p:sp>
        <p:nvSpPr>
          <p:cNvPr name="TextBox 12" id="12"/>
          <p:cNvSpPr txBox="true"/>
          <p:nvPr/>
        </p:nvSpPr>
        <p:spPr>
          <a:xfrm rot="0">
            <a:off x="3807000" y="8498071"/>
            <a:ext cx="10674001" cy="1308100"/>
          </a:xfrm>
          <a:prstGeom prst="rect">
            <a:avLst/>
          </a:prstGeom>
        </p:spPr>
        <p:txBody>
          <a:bodyPr anchor="t" rtlCol="false" tIns="0" lIns="0" bIns="0" rIns="0">
            <a:spAutoFit/>
          </a:bodyPr>
          <a:lstStyle/>
          <a:p>
            <a:pPr algn="ctr">
              <a:lnSpc>
                <a:spcPts val="2000"/>
              </a:lnSpc>
              <a:spcBef>
                <a:spcPct val="0"/>
              </a:spcBef>
            </a:pPr>
            <a:r>
              <a:rPr lang="en-US" sz="2000">
                <a:solidFill>
                  <a:srgbClr val="FFFFFF"/>
                </a:solidFill>
                <a:latin typeface="Tabshoor Demo"/>
                <a:ea typeface="Tabshoor Demo"/>
                <a:cs typeface="Tabshoor Demo"/>
                <a:sym typeface="Tabshoor Demo"/>
              </a:rPr>
              <a:t>NASA NEO API &amp; JPL Small-B</a:t>
            </a:r>
            <a:r>
              <a:rPr lang="en-US" sz="2000">
                <a:solidFill>
                  <a:srgbClr val="FFFFFF"/>
                </a:solidFill>
                <a:latin typeface="Tabshoor Demo"/>
                <a:ea typeface="Tabshoor Demo"/>
                <a:cs typeface="Tabshoor Demo"/>
                <a:sym typeface="Tabshoor Demo"/>
              </a:rPr>
              <a:t>ody Database</a:t>
            </a:r>
          </a:p>
          <a:p>
            <a:pPr algn="ctr">
              <a:lnSpc>
                <a:spcPts val="2000"/>
              </a:lnSpc>
              <a:spcBef>
                <a:spcPct val="0"/>
              </a:spcBef>
            </a:pPr>
            <a:r>
              <a:rPr lang="en-US" sz="2000">
                <a:solidFill>
                  <a:srgbClr val="FFFFFF"/>
                </a:solidFill>
                <a:latin typeface="Tabshoor Demo"/>
                <a:ea typeface="Tabshoor Demo"/>
                <a:cs typeface="Tabshoor Demo"/>
                <a:sym typeface="Tabshoor Demo"/>
              </a:rPr>
              <a:t>USGS DEM, tsunami, and seismic datasets</a:t>
            </a:r>
          </a:p>
          <a:p>
            <a:pPr algn="ctr">
              <a:lnSpc>
                <a:spcPts val="2000"/>
              </a:lnSpc>
              <a:spcBef>
                <a:spcPct val="0"/>
              </a:spcBef>
            </a:pPr>
            <a:r>
              <a:rPr lang="en-US" sz="2000">
                <a:solidFill>
                  <a:srgbClr val="FFFFFF"/>
                </a:solidFill>
                <a:latin typeface="Tabshoor Demo"/>
                <a:ea typeface="Tabshoor Demo"/>
                <a:cs typeface="Tabshoor Demo"/>
                <a:sym typeface="Tabshoor Demo"/>
              </a:rPr>
              <a:t>Poliastro, Python/NumPy/SciPy</a:t>
            </a:r>
          </a:p>
          <a:p>
            <a:pPr algn="ctr">
              <a:lnSpc>
                <a:spcPts val="2000"/>
              </a:lnSpc>
              <a:spcBef>
                <a:spcPct val="0"/>
              </a:spcBef>
            </a:pPr>
            <a:r>
              <a:rPr lang="en-US" sz="2000">
                <a:solidFill>
                  <a:srgbClr val="FFFFFF"/>
                </a:solidFill>
                <a:latin typeface="Tabshoor Demo"/>
                <a:ea typeface="Tabshoor Demo"/>
                <a:cs typeface="Tabshoor Demo"/>
                <a:sym typeface="Tabshoor Demo"/>
              </a:rPr>
              <a:t>React, CesiumJS for 3D visualization</a:t>
            </a:r>
          </a:p>
          <a:p>
            <a:pPr algn="ctr">
              <a:lnSpc>
                <a:spcPts val="2000"/>
              </a:lnSpc>
              <a:spcBef>
                <a:spcPct val="0"/>
              </a:spcBef>
            </a:pPr>
            <a:r>
              <a:rPr lang="en-US" sz="2000">
                <a:solidFill>
                  <a:srgbClr val="FFFFFF"/>
                </a:solidFill>
                <a:latin typeface="Tabshoor Demo"/>
                <a:ea typeface="Tabshoor Demo"/>
                <a:cs typeface="Tabshoor Demo"/>
                <a:sym typeface="Tabshoor Demo"/>
              </a:rPr>
              <a:t>Reference: Collins et al., Earth Impact Effects Program (2010)</a:t>
            </a:r>
          </a:p>
        </p:txBody>
      </p:sp>
      <p:sp>
        <p:nvSpPr>
          <p:cNvPr name="TextBox 13" id="13"/>
          <p:cNvSpPr txBox="true"/>
          <p:nvPr/>
        </p:nvSpPr>
        <p:spPr>
          <a:xfrm rot="0">
            <a:off x="2505561" y="2941856"/>
            <a:ext cx="13408642" cy="1460499"/>
          </a:xfrm>
          <a:prstGeom prst="rect">
            <a:avLst/>
          </a:prstGeom>
        </p:spPr>
        <p:txBody>
          <a:bodyPr anchor="t" rtlCol="false" tIns="0" lIns="0" bIns="0" rIns="0">
            <a:spAutoFit/>
          </a:bodyPr>
          <a:lstStyle/>
          <a:p>
            <a:pPr algn="ctr">
              <a:lnSpc>
                <a:spcPts val="11900"/>
              </a:lnSpc>
              <a:spcBef>
                <a:spcPct val="0"/>
              </a:spcBef>
            </a:pPr>
            <a:r>
              <a:rPr lang="en-US" sz="8500">
                <a:solidFill>
                  <a:srgbClr val="FFFFFF"/>
                </a:solidFill>
                <a:latin typeface="More Sugar"/>
                <a:ea typeface="More Sugar"/>
                <a:cs typeface="More Sugar"/>
                <a:sym typeface="More Sugar"/>
              </a:rPr>
              <a:t>Roles Of Team Members:-</a:t>
            </a:r>
          </a:p>
        </p:txBody>
      </p:sp>
      <p:grpSp>
        <p:nvGrpSpPr>
          <p:cNvPr name="Group 14" id="14"/>
          <p:cNvGrpSpPr/>
          <p:nvPr/>
        </p:nvGrpSpPr>
        <p:grpSpPr>
          <a:xfrm rot="0">
            <a:off x="1028700" y="4536923"/>
            <a:ext cx="7139081" cy="2293589"/>
            <a:chOff x="0" y="0"/>
            <a:chExt cx="1880252" cy="604073"/>
          </a:xfrm>
        </p:grpSpPr>
        <p:sp>
          <p:nvSpPr>
            <p:cNvPr name="Freeform 15" id="15"/>
            <p:cNvSpPr/>
            <p:nvPr/>
          </p:nvSpPr>
          <p:spPr>
            <a:xfrm flipH="false" flipV="false" rot="0">
              <a:off x="0" y="0"/>
              <a:ext cx="1880252" cy="604073"/>
            </a:xfrm>
            <a:custGeom>
              <a:avLst/>
              <a:gdLst/>
              <a:ahLst/>
              <a:cxnLst/>
              <a:rect r="r" b="b" t="t" l="l"/>
              <a:pathLst>
                <a:path h="604073" w="1880252">
                  <a:moveTo>
                    <a:pt x="55307" y="0"/>
                  </a:moveTo>
                  <a:lnTo>
                    <a:pt x="1824945" y="0"/>
                  </a:lnTo>
                  <a:cubicBezTo>
                    <a:pt x="1839613" y="0"/>
                    <a:pt x="1853681" y="5827"/>
                    <a:pt x="1864053" y="16199"/>
                  </a:cubicBezTo>
                  <a:cubicBezTo>
                    <a:pt x="1874425" y="26571"/>
                    <a:pt x="1880252" y="40638"/>
                    <a:pt x="1880252" y="55307"/>
                  </a:cubicBezTo>
                  <a:lnTo>
                    <a:pt x="1880252" y="548766"/>
                  </a:lnTo>
                  <a:cubicBezTo>
                    <a:pt x="1880252" y="563434"/>
                    <a:pt x="1874425" y="577502"/>
                    <a:pt x="1864053" y="587874"/>
                  </a:cubicBezTo>
                  <a:cubicBezTo>
                    <a:pt x="1853681" y="598246"/>
                    <a:pt x="1839613" y="604073"/>
                    <a:pt x="1824945" y="604073"/>
                  </a:cubicBezTo>
                  <a:lnTo>
                    <a:pt x="55307" y="604073"/>
                  </a:lnTo>
                  <a:cubicBezTo>
                    <a:pt x="40638" y="604073"/>
                    <a:pt x="26571" y="598246"/>
                    <a:pt x="16199" y="587874"/>
                  </a:cubicBezTo>
                  <a:cubicBezTo>
                    <a:pt x="5827" y="577502"/>
                    <a:pt x="0" y="563434"/>
                    <a:pt x="0" y="548766"/>
                  </a:cubicBezTo>
                  <a:lnTo>
                    <a:pt x="0" y="55307"/>
                  </a:lnTo>
                  <a:cubicBezTo>
                    <a:pt x="0" y="40638"/>
                    <a:pt x="5827" y="26571"/>
                    <a:pt x="16199" y="16199"/>
                  </a:cubicBezTo>
                  <a:cubicBezTo>
                    <a:pt x="26571" y="5827"/>
                    <a:pt x="40638" y="0"/>
                    <a:pt x="55307" y="0"/>
                  </a:cubicBezTo>
                  <a:close/>
                </a:path>
              </a:pathLst>
            </a:custGeom>
            <a:solidFill>
              <a:srgbClr val="FFFFFF"/>
            </a:solidFill>
          </p:spPr>
        </p:sp>
        <p:sp>
          <p:nvSpPr>
            <p:cNvPr name="TextBox 16" id="16"/>
            <p:cNvSpPr txBox="true"/>
            <p:nvPr/>
          </p:nvSpPr>
          <p:spPr>
            <a:xfrm>
              <a:off x="0" y="-38100"/>
              <a:ext cx="1880252" cy="642173"/>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0120219" y="4421405"/>
            <a:ext cx="7139081" cy="2293589"/>
            <a:chOff x="0" y="0"/>
            <a:chExt cx="1880252" cy="604073"/>
          </a:xfrm>
        </p:grpSpPr>
        <p:sp>
          <p:nvSpPr>
            <p:cNvPr name="Freeform 18" id="18"/>
            <p:cNvSpPr/>
            <p:nvPr/>
          </p:nvSpPr>
          <p:spPr>
            <a:xfrm flipH="false" flipV="false" rot="0">
              <a:off x="0" y="0"/>
              <a:ext cx="1880252" cy="604073"/>
            </a:xfrm>
            <a:custGeom>
              <a:avLst/>
              <a:gdLst/>
              <a:ahLst/>
              <a:cxnLst/>
              <a:rect r="r" b="b" t="t" l="l"/>
              <a:pathLst>
                <a:path h="604073" w="1880252">
                  <a:moveTo>
                    <a:pt x="55307" y="0"/>
                  </a:moveTo>
                  <a:lnTo>
                    <a:pt x="1824945" y="0"/>
                  </a:lnTo>
                  <a:cubicBezTo>
                    <a:pt x="1839613" y="0"/>
                    <a:pt x="1853681" y="5827"/>
                    <a:pt x="1864053" y="16199"/>
                  </a:cubicBezTo>
                  <a:cubicBezTo>
                    <a:pt x="1874425" y="26571"/>
                    <a:pt x="1880252" y="40638"/>
                    <a:pt x="1880252" y="55307"/>
                  </a:cubicBezTo>
                  <a:lnTo>
                    <a:pt x="1880252" y="548766"/>
                  </a:lnTo>
                  <a:cubicBezTo>
                    <a:pt x="1880252" y="563434"/>
                    <a:pt x="1874425" y="577502"/>
                    <a:pt x="1864053" y="587874"/>
                  </a:cubicBezTo>
                  <a:cubicBezTo>
                    <a:pt x="1853681" y="598246"/>
                    <a:pt x="1839613" y="604073"/>
                    <a:pt x="1824945" y="604073"/>
                  </a:cubicBezTo>
                  <a:lnTo>
                    <a:pt x="55307" y="604073"/>
                  </a:lnTo>
                  <a:cubicBezTo>
                    <a:pt x="40638" y="604073"/>
                    <a:pt x="26571" y="598246"/>
                    <a:pt x="16199" y="587874"/>
                  </a:cubicBezTo>
                  <a:cubicBezTo>
                    <a:pt x="5827" y="577502"/>
                    <a:pt x="0" y="563434"/>
                    <a:pt x="0" y="548766"/>
                  </a:cubicBezTo>
                  <a:lnTo>
                    <a:pt x="0" y="55307"/>
                  </a:lnTo>
                  <a:cubicBezTo>
                    <a:pt x="0" y="40638"/>
                    <a:pt x="5827" y="26571"/>
                    <a:pt x="16199" y="16199"/>
                  </a:cubicBezTo>
                  <a:cubicBezTo>
                    <a:pt x="26571" y="5827"/>
                    <a:pt x="40638" y="0"/>
                    <a:pt x="55307" y="0"/>
                  </a:cubicBezTo>
                  <a:close/>
                </a:path>
              </a:pathLst>
            </a:custGeom>
            <a:solidFill>
              <a:srgbClr val="FFFFFF"/>
            </a:solidFill>
          </p:spPr>
        </p:sp>
        <p:sp>
          <p:nvSpPr>
            <p:cNvPr name="TextBox 19" id="19"/>
            <p:cNvSpPr txBox="true"/>
            <p:nvPr/>
          </p:nvSpPr>
          <p:spPr>
            <a:xfrm>
              <a:off x="0" y="-38100"/>
              <a:ext cx="1880252" cy="642173"/>
            </a:xfrm>
            <a:prstGeom prst="rect">
              <a:avLst/>
            </a:prstGeom>
          </p:spPr>
          <p:txBody>
            <a:bodyPr anchor="ctr" rtlCol="false" tIns="50800" lIns="50800" bIns="50800" rIns="50800"/>
            <a:lstStyle/>
            <a:p>
              <a:pPr algn="ctr">
                <a:lnSpc>
                  <a:spcPts val="2659"/>
                </a:lnSpc>
                <a:spcBef>
                  <a:spcPct val="0"/>
                </a:spcBef>
              </a:pPr>
            </a:p>
          </p:txBody>
        </p:sp>
      </p:grpSp>
      <p:sp>
        <p:nvSpPr>
          <p:cNvPr name="TextBox 20" id="20"/>
          <p:cNvSpPr txBox="true"/>
          <p:nvPr/>
        </p:nvSpPr>
        <p:spPr>
          <a:xfrm rot="0">
            <a:off x="2627889" y="4650005"/>
            <a:ext cx="4137422" cy="539750"/>
          </a:xfrm>
          <a:prstGeom prst="rect">
            <a:avLst/>
          </a:prstGeom>
        </p:spPr>
        <p:txBody>
          <a:bodyPr anchor="t" rtlCol="false" tIns="0" lIns="0" bIns="0" rIns="0">
            <a:spAutoFit/>
          </a:bodyPr>
          <a:lstStyle/>
          <a:p>
            <a:pPr algn="ctr">
              <a:lnSpc>
                <a:spcPts val="3999"/>
              </a:lnSpc>
              <a:spcBef>
                <a:spcPct val="0"/>
              </a:spcBef>
            </a:pPr>
            <a:r>
              <a:rPr lang="en-US" sz="3999">
                <a:solidFill>
                  <a:srgbClr val="000000"/>
                </a:solidFill>
                <a:latin typeface="More Sugar"/>
                <a:ea typeface="More Sugar"/>
                <a:cs typeface="More Sugar"/>
                <a:sym typeface="More Sugar"/>
              </a:rPr>
              <a:t>Mahmoud Marie:-</a:t>
            </a:r>
          </a:p>
        </p:txBody>
      </p:sp>
      <p:sp>
        <p:nvSpPr>
          <p:cNvPr name="TextBox 21" id="21"/>
          <p:cNvSpPr txBox="true"/>
          <p:nvPr/>
        </p:nvSpPr>
        <p:spPr>
          <a:xfrm rot="0">
            <a:off x="11828291" y="4650005"/>
            <a:ext cx="3722936" cy="539750"/>
          </a:xfrm>
          <a:prstGeom prst="rect">
            <a:avLst/>
          </a:prstGeom>
        </p:spPr>
        <p:txBody>
          <a:bodyPr anchor="t" rtlCol="false" tIns="0" lIns="0" bIns="0" rIns="0">
            <a:spAutoFit/>
          </a:bodyPr>
          <a:lstStyle/>
          <a:p>
            <a:pPr algn="ctr">
              <a:lnSpc>
                <a:spcPts val="3999"/>
              </a:lnSpc>
              <a:spcBef>
                <a:spcPct val="0"/>
              </a:spcBef>
            </a:pPr>
            <a:r>
              <a:rPr lang="en-US" sz="3999">
                <a:solidFill>
                  <a:srgbClr val="000000"/>
                </a:solidFill>
                <a:latin typeface="More Sugar"/>
                <a:ea typeface="More Sugar"/>
                <a:cs typeface="More Sugar"/>
                <a:sym typeface="More Sugar"/>
              </a:rPr>
              <a:t>Ahmed Osama:-</a:t>
            </a:r>
          </a:p>
        </p:txBody>
      </p:sp>
      <p:sp>
        <p:nvSpPr>
          <p:cNvPr name="TextBox 22" id="22"/>
          <p:cNvSpPr txBox="true"/>
          <p:nvPr/>
        </p:nvSpPr>
        <p:spPr>
          <a:xfrm rot="0">
            <a:off x="1291431" y="5436067"/>
            <a:ext cx="4458094" cy="476250"/>
          </a:xfrm>
          <a:prstGeom prst="rect">
            <a:avLst/>
          </a:prstGeom>
        </p:spPr>
        <p:txBody>
          <a:bodyPr anchor="t" rtlCol="false" tIns="0" lIns="0" bIns="0" rIns="0">
            <a:spAutoFit/>
          </a:bodyPr>
          <a:lstStyle/>
          <a:p>
            <a:pPr algn="ctr" marL="647700" indent="-323850" lvl="1">
              <a:lnSpc>
                <a:spcPts val="3000"/>
              </a:lnSpc>
              <a:buFont typeface="Arial"/>
              <a:buChar char="•"/>
            </a:pPr>
            <a:r>
              <a:rPr lang="en-US" sz="3000">
                <a:solidFill>
                  <a:srgbClr val="000000"/>
                </a:solidFill>
                <a:latin typeface="Tabshoor Demo"/>
                <a:ea typeface="Tabshoor Demo"/>
                <a:cs typeface="Tabshoor Demo"/>
                <a:sym typeface="Tabshoor Demo"/>
              </a:rPr>
              <a:t>Development tools </a:t>
            </a:r>
          </a:p>
        </p:txBody>
      </p:sp>
      <p:sp>
        <p:nvSpPr>
          <p:cNvPr name="TextBox 23" id="23"/>
          <p:cNvSpPr txBox="true"/>
          <p:nvPr/>
        </p:nvSpPr>
        <p:spPr>
          <a:xfrm rot="0">
            <a:off x="10349367" y="6074242"/>
            <a:ext cx="4131633" cy="476250"/>
          </a:xfrm>
          <a:prstGeom prst="rect">
            <a:avLst/>
          </a:prstGeom>
        </p:spPr>
        <p:txBody>
          <a:bodyPr anchor="t" rtlCol="false" tIns="0" lIns="0" bIns="0" rIns="0">
            <a:spAutoFit/>
          </a:bodyPr>
          <a:lstStyle/>
          <a:p>
            <a:pPr algn="ctr" marL="647700" indent="-323850" lvl="1">
              <a:lnSpc>
                <a:spcPts val="3000"/>
              </a:lnSpc>
              <a:buFont typeface="Arial"/>
              <a:buChar char="•"/>
            </a:pPr>
            <a:r>
              <a:rPr lang="en-US" sz="3000">
                <a:solidFill>
                  <a:srgbClr val="000000"/>
                </a:solidFill>
                <a:latin typeface="Tabshoor Demo"/>
                <a:ea typeface="Tabshoor Demo"/>
                <a:cs typeface="Tabshoor Demo"/>
                <a:sym typeface="Tabshoor Demo"/>
              </a:rPr>
              <a:t>Summary </a:t>
            </a:r>
          </a:p>
        </p:txBody>
      </p:sp>
      <p:sp>
        <p:nvSpPr>
          <p:cNvPr name="TextBox 24" id="24"/>
          <p:cNvSpPr txBox="true"/>
          <p:nvPr/>
        </p:nvSpPr>
        <p:spPr>
          <a:xfrm rot="0">
            <a:off x="10349367" y="5436067"/>
            <a:ext cx="4131633" cy="476250"/>
          </a:xfrm>
          <a:prstGeom prst="rect">
            <a:avLst/>
          </a:prstGeom>
        </p:spPr>
        <p:txBody>
          <a:bodyPr anchor="t" rtlCol="false" tIns="0" lIns="0" bIns="0" rIns="0">
            <a:spAutoFit/>
          </a:bodyPr>
          <a:lstStyle/>
          <a:p>
            <a:pPr algn="ctr" marL="647700" indent="-323850" lvl="1">
              <a:lnSpc>
                <a:spcPts val="3000"/>
              </a:lnSpc>
              <a:buFont typeface="Arial"/>
              <a:buChar char="•"/>
            </a:pPr>
            <a:r>
              <a:rPr lang="en-US" sz="3000">
                <a:solidFill>
                  <a:srgbClr val="000000"/>
                </a:solidFill>
                <a:latin typeface="Tabshoor Demo"/>
                <a:ea typeface="Tabshoor Demo"/>
                <a:cs typeface="Tabshoor Demo"/>
                <a:sym typeface="Tabshoor Demo"/>
              </a:rPr>
              <a:t>References</a:t>
            </a:r>
          </a:p>
        </p:txBody>
      </p:sp>
      <p:sp>
        <p:nvSpPr>
          <p:cNvPr name="TextBox 25" id="25"/>
          <p:cNvSpPr txBox="true"/>
          <p:nvPr/>
        </p:nvSpPr>
        <p:spPr>
          <a:xfrm rot="0">
            <a:off x="1291431" y="6074242"/>
            <a:ext cx="4458094" cy="476250"/>
          </a:xfrm>
          <a:prstGeom prst="rect">
            <a:avLst/>
          </a:prstGeom>
        </p:spPr>
        <p:txBody>
          <a:bodyPr anchor="t" rtlCol="false" tIns="0" lIns="0" bIns="0" rIns="0">
            <a:spAutoFit/>
          </a:bodyPr>
          <a:lstStyle/>
          <a:p>
            <a:pPr algn="ctr" marL="647700" indent="-323850" lvl="1">
              <a:lnSpc>
                <a:spcPts val="3000"/>
              </a:lnSpc>
              <a:buFont typeface="Arial"/>
              <a:buChar char="•"/>
            </a:pPr>
            <a:r>
              <a:rPr lang="en-US" sz="3000">
                <a:solidFill>
                  <a:srgbClr val="000000"/>
                </a:solidFill>
                <a:latin typeface="Tabshoor Demo"/>
                <a:ea typeface="Tabshoor Demo"/>
                <a:cs typeface="Tabshoor Demo"/>
                <a:sym typeface="Tabshoor Demo"/>
              </a:rPr>
              <a:t>Demo</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DAG0v1rDIf0</dc:identifier>
  <dcterms:modified xsi:type="dcterms:W3CDTF">2011-08-01T06:04:30Z</dcterms:modified>
  <cp:revision>1</cp:revision>
  <dc:title>METEOR SIMULATION</dc:title>
</cp:coreProperties>
</file>

<file path=docProps/thumbnail.jpeg>
</file>